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303" r:id="rId2"/>
    <p:sldId id="257" r:id="rId3"/>
    <p:sldId id="258" r:id="rId4"/>
    <p:sldId id="259" r:id="rId5"/>
    <p:sldId id="280" r:id="rId6"/>
    <p:sldId id="260" r:id="rId7"/>
    <p:sldId id="281" r:id="rId8"/>
    <p:sldId id="261" r:id="rId9"/>
    <p:sldId id="262" r:id="rId10"/>
    <p:sldId id="263" r:id="rId11"/>
    <p:sldId id="282"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96" r:id="rId26"/>
    <p:sldId id="289" r:id="rId27"/>
    <p:sldId id="290" r:id="rId28"/>
    <p:sldId id="291" r:id="rId29"/>
    <p:sldId id="292" r:id="rId30"/>
    <p:sldId id="293" r:id="rId31"/>
    <p:sldId id="294" r:id="rId32"/>
    <p:sldId id="299" r:id="rId33"/>
    <p:sldId id="300" r:id="rId34"/>
    <p:sldId id="302" r:id="rId35"/>
    <p:sldId id="304" r:id="rId36"/>
  </p:sldIdLst>
  <p:sldSz cx="9534525" cy="75342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73">
          <p15:clr>
            <a:srgbClr val="A4A3A4"/>
          </p15:clr>
        </p15:guide>
        <p15:guide id="2" pos="300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26" y="58"/>
      </p:cViewPr>
      <p:guideLst>
        <p:guide orient="horz" pos="2373"/>
        <p:guide pos="300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57B013-22DE-4402-ACE2-69296263C0D8}" type="datetimeFigureOut">
              <a:rPr lang="en-US" smtClean="0"/>
              <a:pPr/>
              <a:t>3/20/2019</a:t>
            </a:fld>
            <a:endParaRPr lang="en-US" dirty="0"/>
          </a:p>
        </p:txBody>
      </p:sp>
      <p:sp>
        <p:nvSpPr>
          <p:cNvPr id="4" name="Slide Image Placeholder 3"/>
          <p:cNvSpPr>
            <a:spLocks noGrp="1" noRot="1" noChangeAspect="1"/>
          </p:cNvSpPr>
          <p:nvPr>
            <p:ph type="sldImg" idx="2"/>
          </p:nvPr>
        </p:nvSpPr>
        <p:spPr>
          <a:xfrm>
            <a:off x="1258888" y="685800"/>
            <a:ext cx="43402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1595A1-02C9-4789-ABEF-6CBAF9FAE38A}" type="slidenum">
              <a:rPr lang="en-US" smtClean="0"/>
              <a:pPr/>
              <a:t>‹#›</a:t>
            </a:fld>
            <a:endParaRPr lang="en-US" dirty="0"/>
          </a:p>
        </p:txBody>
      </p:sp>
    </p:spTree>
    <p:extLst>
      <p:ext uri="{BB962C8B-B14F-4D97-AF65-F5344CB8AC3E}">
        <p14:creationId xmlns:p14="http://schemas.microsoft.com/office/powerpoint/2010/main" val="3628431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685800"/>
            <a:ext cx="4340225"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1595A1-02C9-4789-ABEF-6CBAF9FAE38A}" type="slidenum">
              <a:rPr lang="en-US" smtClean="0"/>
              <a:pPr/>
              <a:t>7</a:t>
            </a:fld>
            <a:endParaRPr lang="en-US" dirty="0"/>
          </a:p>
        </p:txBody>
      </p:sp>
    </p:spTree>
    <p:extLst>
      <p:ext uri="{BB962C8B-B14F-4D97-AF65-F5344CB8AC3E}">
        <p14:creationId xmlns:p14="http://schemas.microsoft.com/office/powerpoint/2010/main" val="2809428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5090" y="2340512"/>
            <a:ext cx="8104346" cy="1614986"/>
          </a:xfrm>
        </p:spPr>
        <p:txBody>
          <a:bodyPr/>
          <a:lstStyle/>
          <a:p>
            <a:r>
              <a:rPr lang="en-US" smtClean="0"/>
              <a:t>Click to edit Master title style</a:t>
            </a:r>
            <a:endParaRPr lang="en-US"/>
          </a:p>
        </p:txBody>
      </p:sp>
      <p:sp>
        <p:nvSpPr>
          <p:cNvPr id="3" name="Subtitle 2"/>
          <p:cNvSpPr>
            <a:spLocks noGrp="1"/>
          </p:cNvSpPr>
          <p:nvPr>
            <p:ph type="subTitle" idx="1"/>
          </p:nvPr>
        </p:nvSpPr>
        <p:spPr>
          <a:xfrm>
            <a:off x="1430179" y="4269422"/>
            <a:ext cx="6674168" cy="192542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70686E-CDA0-4B8B-9901-9E40DB3117B6}"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89772F-AF84-4A9B-8C3C-11364A32779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70686E-CDA0-4B8B-9901-9E40DB3117B6}"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89772F-AF84-4A9B-8C3C-11364A32779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2531" y="301724"/>
            <a:ext cx="2145268" cy="6428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6726" y="301724"/>
            <a:ext cx="6276896" cy="6428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70686E-CDA0-4B8B-9901-9E40DB3117B6}"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89772F-AF84-4A9B-8C3C-11364A32779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70686E-CDA0-4B8B-9901-9E40DB3117B6}"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89772F-AF84-4A9B-8C3C-11364A32779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3162" y="4841476"/>
            <a:ext cx="8104346" cy="1496391"/>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53162" y="3193351"/>
            <a:ext cx="8104346" cy="164812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70686E-CDA0-4B8B-9901-9E40DB3117B6}"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89772F-AF84-4A9B-8C3C-11364A32779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726" y="1758005"/>
            <a:ext cx="4211082" cy="49722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46717" y="1758005"/>
            <a:ext cx="4211082" cy="49722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70686E-CDA0-4B8B-9901-9E40DB3117B6}" type="datetimeFigureOut">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89772F-AF84-4A9B-8C3C-11364A32779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76726" y="1686492"/>
            <a:ext cx="4212737" cy="702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6726" y="2389344"/>
            <a:ext cx="4212737" cy="434092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43411" y="1686492"/>
            <a:ext cx="4214393" cy="702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43411" y="2389344"/>
            <a:ext cx="4214393" cy="434092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70686E-CDA0-4B8B-9901-9E40DB3117B6}" type="datetimeFigureOut">
              <a:rPr lang="en-US" smtClean="0"/>
              <a:pPr/>
              <a:t>3/20/2019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F89772F-AF84-4A9B-8C3C-11364A32779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70686E-CDA0-4B8B-9901-9E40DB3117B6}" type="datetimeFigureOut">
              <a:rPr lang="en-US" smtClean="0"/>
              <a:pPr/>
              <a:t>3/20/2019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F89772F-AF84-4A9B-8C3C-11364A32779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0686E-CDA0-4B8B-9901-9E40DB3117B6}" type="datetimeFigureOut">
              <a:rPr lang="en-US" smtClean="0"/>
              <a:pPr/>
              <a:t>3/20/2019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F89772F-AF84-4A9B-8C3C-11364A32779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6726" y="299978"/>
            <a:ext cx="3136793" cy="127664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727736" y="299983"/>
            <a:ext cx="5330064" cy="643029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6726" y="1576624"/>
            <a:ext cx="3136793" cy="51536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70686E-CDA0-4B8B-9901-9E40DB3117B6}" type="datetimeFigureOut">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89772F-AF84-4A9B-8C3C-11364A32779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68833" y="5273992"/>
            <a:ext cx="5720715" cy="62262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68833" y="673201"/>
            <a:ext cx="5720715" cy="45205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868833" y="5896617"/>
            <a:ext cx="5720715" cy="8842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70686E-CDA0-4B8B-9901-9E40DB3117B6}" type="datetimeFigureOut">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89772F-AF84-4A9B-8C3C-11364A32779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6729" y="301720"/>
            <a:ext cx="8581073" cy="125571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76729" y="1758005"/>
            <a:ext cx="8581073" cy="49722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76729" y="6983164"/>
            <a:ext cx="2224723" cy="401130"/>
          </a:xfrm>
          <a:prstGeom prst="rect">
            <a:avLst/>
          </a:prstGeom>
        </p:spPr>
        <p:txBody>
          <a:bodyPr vert="horz" lIns="91440" tIns="45720" rIns="91440" bIns="45720" rtlCol="0" anchor="ctr"/>
          <a:lstStyle>
            <a:lvl1pPr algn="l">
              <a:defRPr sz="1200">
                <a:solidFill>
                  <a:schemeClr val="tx1">
                    <a:tint val="75000"/>
                  </a:schemeClr>
                </a:solidFill>
              </a:defRPr>
            </a:lvl1pPr>
          </a:lstStyle>
          <a:p>
            <a:fld id="{1F70686E-CDA0-4B8B-9901-9E40DB3117B6}" type="datetimeFigureOut">
              <a:rPr lang="en-US" smtClean="0"/>
              <a:pPr/>
              <a:t>3/20/2019</a:t>
            </a:fld>
            <a:endParaRPr lang="en-US" dirty="0"/>
          </a:p>
        </p:txBody>
      </p:sp>
      <p:sp>
        <p:nvSpPr>
          <p:cNvPr id="5" name="Footer Placeholder 4"/>
          <p:cNvSpPr>
            <a:spLocks noGrp="1"/>
          </p:cNvSpPr>
          <p:nvPr>
            <p:ph type="ftr" sz="quarter" idx="3"/>
          </p:nvPr>
        </p:nvSpPr>
        <p:spPr>
          <a:xfrm>
            <a:off x="3257630" y="6983164"/>
            <a:ext cx="3019266" cy="40113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833079" y="6983164"/>
            <a:ext cx="2224723" cy="401130"/>
          </a:xfrm>
          <a:prstGeom prst="rect">
            <a:avLst/>
          </a:prstGeom>
        </p:spPr>
        <p:txBody>
          <a:bodyPr vert="horz" lIns="91440" tIns="45720" rIns="91440" bIns="45720" rtlCol="0" anchor="ctr"/>
          <a:lstStyle>
            <a:lvl1pPr algn="r">
              <a:defRPr sz="1200">
                <a:solidFill>
                  <a:schemeClr val="tx1">
                    <a:tint val="75000"/>
                  </a:schemeClr>
                </a:solidFill>
              </a:defRPr>
            </a:lvl1pPr>
          </a:lstStyle>
          <a:p>
            <a:fld id="{EF89772F-AF84-4A9B-8C3C-11364A32779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defit.org/2012/02/polymorphism.html" TargetMode="External"/><Relationship Id="rId2" Type="http://schemas.openxmlformats.org/officeDocument/2006/relationships/hyperlink" Target="http://www.defit.org/2012/02/object-oriented-programming-oop.html"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www.defit.org/2012/04/inheritance.html"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75379" y="4866849"/>
            <a:ext cx="3714863" cy="1015663"/>
          </a:xfrm>
          <a:prstGeom prst="rect">
            <a:avLst/>
          </a:prstGeom>
          <a:noFill/>
        </p:spPr>
        <p:txBody>
          <a:bodyPr wrap="none" lIns="91440" tIns="45720" rIns="91440" bIns="45720">
            <a:spAutoFit/>
          </a:bodyPr>
          <a:lstStyle/>
          <a:p>
            <a:pPr algn="ctr"/>
            <a:r>
              <a:rPr lang="en-US" sz="2000" b="1" dirty="0">
                <a:ln w="0"/>
                <a:effectLst>
                  <a:outerShdw blurRad="38100" dist="38100" dir="2700000" algn="tl">
                    <a:srgbClr val="000000">
                      <a:alpha val="43137"/>
                    </a:srgbClr>
                  </a:outerShdw>
                </a:effectLst>
              </a:rPr>
              <a:t>PROF</a:t>
            </a:r>
            <a:r>
              <a:rPr lang="en-US" sz="2000" b="1" dirty="0" smtClean="0">
                <a:ln w="0"/>
                <a:effectLst>
                  <a:outerShdw blurRad="38100" dist="38100" dir="2700000" algn="tl">
                    <a:srgbClr val="000000">
                      <a:alpha val="43137"/>
                    </a:srgbClr>
                  </a:outerShdw>
                </a:effectLst>
              </a:rPr>
              <a:t>. S. LAKSHMANAN,</a:t>
            </a:r>
            <a:endParaRPr lang="en-US" sz="2000" b="1" dirty="0">
              <a:ln w="0"/>
              <a:effectLst>
                <a:outerShdw blurRad="38100" dist="38100" dir="2700000" algn="tl">
                  <a:srgbClr val="000000">
                    <a:alpha val="43137"/>
                  </a:srgbClr>
                </a:outerShdw>
              </a:effectLst>
            </a:endParaRPr>
          </a:p>
          <a:p>
            <a:pPr algn="ctr"/>
            <a:r>
              <a:rPr lang="en-US" sz="2000" b="1" dirty="0">
                <a:ln w="0"/>
                <a:effectLst>
                  <a:outerShdw blurRad="38100" dist="38100" dir="2700000" algn="tl">
                    <a:srgbClr val="000000">
                      <a:alpha val="43137"/>
                    </a:srgbClr>
                  </a:outerShdw>
                </a:effectLst>
              </a:rPr>
              <a:t>DEPT. OF B. VOC. (SD &amp; SA</a:t>
            </a:r>
            <a:r>
              <a:rPr lang="en-US" sz="2000" b="1" dirty="0" smtClean="0">
                <a:ln w="0"/>
                <a:effectLst>
                  <a:outerShdw blurRad="38100" dist="38100" dir="2700000" algn="tl">
                    <a:srgbClr val="000000">
                      <a:alpha val="43137"/>
                    </a:srgbClr>
                  </a:outerShdw>
                </a:effectLst>
              </a:rPr>
              <a:t>),</a:t>
            </a:r>
            <a:endParaRPr lang="en-US" sz="2000" b="1" dirty="0">
              <a:ln w="0"/>
              <a:effectLst>
                <a:outerShdw blurRad="38100" dist="38100" dir="2700000" algn="tl">
                  <a:srgbClr val="000000">
                    <a:alpha val="43137"/>
                  </a:srgbClr>
                </a:outerShdw>
              </a:effectLst>
            </a:endParaRPr>
          </a:p>
          <a:p>
            <a:pPr algn="ctr"/>
            <a:r>
              <a:rPr lang="en-US" sz="2000" b="1" dirty="0">
                <a:ln w="0"/>
                <a:effectLst>
                  <a:outerShdw blurRad="38100" dist="38100" dir="2700000" algn="tl">
                    <a:srgbClr val="000000">
                      <a:alpha val="43137"/>
                    </a:srgbClr>
                  </a:outerShdw>
                </a:effectLst>
              </a:rPr>
              <a:t>ST. JOSEPH'S </a:t>
            </a:r>
            <a:r>
              <a:rPr lang="en-US" sz="2000" b="1" dirty="0" smtClean="0">
                <a:ln w="0"/>
                <a:effectLst>
                  <a:outerShdw blurRad="38100" dist="38100" dir="2700000" algn="tl">
                    <a:srgbClr val="000000">
                      <a:alpha val="43137"/>
                    </a:srgbClr>
                  </a:outerShdw>
                </a:effectLst>
              </a:rPr>
              <a:t>COLLEGE.</a:t>
            </a:r>
            <a:endParaRPr lang="en-US" sz="2000" b="1" dirty="0">
              <a:ln w="0"/>
              <a:effectLst>
                <a:outerShdw blurRad="38100" dist="38100" dir="2700000" algn="tl">
                  <a:srgbClr val="000000">
                    <a:alpha val="43137"/>
                  </a:srgbClr>
                </a:outerShdw>
              </a:effectLs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062" y="185737"/>
            <a:ext cx="1524000" cy="1531551"/>
          </a:xfrm>
          <a:prstGeom prst="rect">
            <a:avLst/>
          </a:prstGeom>
        </p:spPr>
      </p:pic>
      <p:sp>
        <p:nvSpPr>
          <p:cNvPr id="4" name="Rectangle 2"/>
          <p:cNvSpPr txBox="1">
            <a:spLocks noChangeArrowheads="1"/>
          </p:cNvSpPr>
          <p:nvPr/>
        </p:nvSpPr>
        <p:spPr>
          <a:xfrm>
            <a:off x="728662" y="2090737"/>
            <a:ext cx="8001000" cy="516237"/>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6000" dirty="0" smtClean="0">
                <a:solidFill>
                  <a:srgbClr val="FF0000"/>
                </a:solidFill>
                <a:latin typeface="Times New Roman" pitchFamily="18" charset="0"/>
                <a:cs typeface="Times New Roman" pitchFamily="18" charset="0"/>
              </a:rPr>
              <a:t>JAVA-OOPS CONCEPT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1173147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idx="1"/>
          </p:nvPr>
        </p:nvSpPr>
        <p:spPr>
          <a:xfrm>
            <a:off x="500062" y="1633537"/>
            <a:ext cx="8581073" cy="5776278"/>
          </a:xfrm>
        </p:spPr>
        <p:txBody>
          <a:bodyPr/>
          <a:lstStyle/>
          <a:p>
            <a:r>
              <a:rPr lang="en-US" dirty="0" smtClean="0"/>
              <a:t>A Method without a definition is known as an abstract method</a:t>
            </a:r>
          </a:p>
          <a:p>
            <a:pPr eaLnBrk="1" hangingPunct="1"/>
            <a:r>
              <a:rPr lang="en-US" b="1" u="sng" dirty="0" smtClean="0">
                <a:solidFill>
                  <a:srgbClr val="7030A0"/>
                </a:solidFill>
              </a:rPr>
              <a:t>Example:</a:t>
            </a:r>
          </a:p>
          <a:p>
            <a:pPr eaLnBrk="1" hangingPunct="1">
              <a:buFontTx/>
              <a:buNone/>
            </a:pPr>
            <a:r>
              <a:rPr lang="en-US" dirty="0" smtClean="0"/>
              <a:t>         </a:t>
            </a:r>
          </a:p>
          <a:p>
            <a:pPr eaLnBrk="1" hangingPunct="1">
              <a:buFontTx/>
              <a:buNone/>
            </a:pPr>
            <a:r>
              <a:rPr lang="en-US" dirty="0" smtClean="0"/>
              <a:t>      public abstract void My Method(parameter list); </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062" y="185737"/>
            <a:ext cx="1524000" cy="1531551"/>
          </a:xfrm>
          <a:prstGeom prst="rect">
            <a:avLst/>
          </a:prstGeom>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465" y="566737"/>
            <a:ext cx="4765675" cy="7355860"/>
          </a:xfrm>
          <a:prstGeom prst="rect">
            <a:avLst/>
          </a:prstGeom>
        </p:spPr>
        <p:txBody>
          <a:bodyPr>
            <a:spAutoFit/>
          </a:bodyPr>
          <a:lstStyle/>
          <a:p>
            <a:r>
              <a:rPr lang="en-US" sz="2000" b="1" dirty="0" smtClean="0"/>
              <a:t>Example Program for Abstract class and Method</a:t>
            </a:r>
          </a:p>
          <a:p>
            <a:r>
              <a:rPr lang="en-US" sz="1600" dirty="0">
                <a:latin typeface="Times New Roman" pitchFamily="18" charset="0"/>
                <a:cs typeface="Times New Roman" pitchFamily="18" charset="0"/>
              </a:rPr>
              <a:t>import java.lang.*;</a:t>
            </a:r>
          </a:p>
          <a:p>
            <a:r>
              <a:rPr lang="en-US" sz="1600" dirty="0">
                <a:latin typeface="Times New Roman" pitchFamily="18" charset="0"/>
                <a:cs typeface="Times New Roman" pitchFamily="18" charset="0"/>
              </a:rPr>
              <a:t>import java.io.*;</a:t>
            </a:r>
          </a:p>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abstract class temp</a:t>
            </a:r>
          </a:p>
          <a:p>
            <a:r>
              <a:rPr lang="en-US" sz="1600" dirty="0">
                <a:latin typeface="Times New Roman" pitchFamily="18" charset="0"/>
                <a:cs typeface="Times New Roman" pitchFamily="18" charset="0"/>
              </a:rPr>
              <a:t>{ </a:t>
            </a:r>
          </a:p>
          <a:p>
            <a:r>
              <a:rPr lang="en-US" sz="1600" dirty="0">
                <a:latin typeface="Times New Roman" pitchFamily="18" charset="0"/>
                <a:cs typeface="Times New Roman" pitchFamily="18" charset="0"/>
              </a:rPr>
              <a:t>public int a,b,c;</a:t>
            </a:r>
          </a:p>
          <a:p>
            <a:r>
              <a:rPr lang="en-US" sz="1600" dirty="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public </a:t>
            </a:r>
            <a:r>
              <a:rPr lang="en-US" sz="1600" dirty="0">
                <a:latin typeface="Times New Roman" pitchFamily="18" charset="0"/>
                <a:cs typeface="Times New Roman" pitchFamily="18" charset="0"/>
              </a:rPr>
              <a:t>void add() throws IOException </a:t>
            </a:r>
          </a:p>
          <a:p>
            <a:r>
              <a:rPr lang="en-US" sz="1600" dirty="0">
                <a:latin typeface="Times New Roman" pitchFamily="18" charset="0"/>
                <a:cs typeface="Times New Roman" pitchFamily="18" charset="0"/>
              </a:rPr>
              <a:t>{</a:t>
            </a:r>
          </a:p>
          <a:p>
            <a:r>
              <a:rPr lang="en-US" sz="1600" dirty="0" smtClean="0">
                <a:latin typeface="Times New Roman" pitchFamily="18" charset="0"/>
                <a:cs typeface="Times New Roman" pitchFamily="18" charset="0"/>
              </a:rPr>
              <a:t>BufferedReader </a:t>
            </a:r>
            <a:r>
              <a:rPr lang="en-US" sz="1600" dirty="0">
                <a:latin typeface="Times New Roman" pitchFamily="18" charset="0"/>
                <a:cs typeface="Times New Roman" pitchFamily="18" charset="0"/>
              </a:rPr>
              <a:t>br = new BufferedReader(new InputStreamReader(System.in</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System.out.println </a:t>
            </a:r>
            <a:r>
              <a:rPr lang="en-US" sz="1600" dirty="0">
                <a:latin typeface="Times New Roman" pitchFamily="18" charset="0"/>
                <a:cs typeface="Times New Roman" pitchFamily="18" charset="0"/>
              </a:rPr>
              <a:t>("Enter a,b value");</a:t>
            </a:r>
          </a:p>
          <a:p>
            <a:r>
              <a:rPr lang="en-US" sz="1600" dirty="0" smtClean="0">
                <a:latin typeface="Times New Roman" pitchFamily="18" charset="0"/>
                <a:cs typeface="Times New Roman" pitchFamily="18" charset="0"/>
              </a:rPr>
              <a:t>a </a:t>
            </a:r>
            <a:r>
              <a:rPr lang="en-US" sz="1600" dirty="0">
                <a:latin typeface="Times New Roman" pitchFamily="18" charset="0"/>
                <a:cs typeface="Times New Roman" pitchFamily="18" charset="0"/>
              </a:rPr>
              <a:t>= Integer.parseInt(br.readLine());</a:t>
            </a:r>
          </a:p>
          <a:p>
            <a:r>
              <a:rPr lang="en-US" sz="1600" dirty="0" smtClean="0">
                <a:latin typeface="Times New Roman" pitchFamily="18" charset="0"/>
                <a:cs typeface="Times New Roman" pitchFamily="18" charset="0"/>
              </a:rPr>
              <a:t>b </a:t>
            </a:r>
            <a:r>
              <a:rPr lang="en-US" sz="1600" dirty="0">
                <a:latin typeface="Times New Roman" pitchFamily="18" charset="0"/>
                <a:cs typeface="Times New Roman" pitchFamily="18" charset="0"/>
              </a:rPr>
              <a:t>= Integer.parseInt(br.readLine());</a:t>
            </a:r>
          </a:p>
          <a:p>
            <a:r>
              <a:rPr lang="en-US" sz="1600" dirty="0" smtClean="0">
                <a:latin typeface="Times New Roman" pitchFamily="18" charset="0"/>
                <a:cs typeface="Times New Roman" pitchFamily="18" charset="0"/>
              </a:rPr>
              <a:t>System.out.println </a:t>
            </a:r>
            <a:r>
              <a:rPr lang="en-US" sz="1600" dirty="0">
                <a:latin typeface="Times New Roman" pitchFamily="18" charset="0"/>
                <a:cs typeface="Times New Roman" pitchFamily="18" charset="0"/>
              </a:rPr>
              <a:t>("a+b="+(a+b));</a:t>
            </a:r>
          </a:p>
          <a:p>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r>
              <a:rPr lang="en-US" sz="1600" dirty="0" smtClean="0">
                <a:latin typeface="Times New Roman" pitchFamily="18" charset="0"/>
                <a:cs typeface="Times New Roman" pitchFamily="18" charset="0"/>
              </a:rPr>
              <a:t>abstract </a:t>
            </a:r>
            <a:r>
              <a:rPr lang="en-US" sz="1600" dirty="0">
                <a:latin typeface="Times New Roman" pitchFamily="18" charset="0"/>
                <a:cs typeface="Times New Roman" pitchFamily="18" charset="0"/>
              </a:rPr>
              <a:t>public int mul(int x,int y) throws IOException ;</a:t>
            </a:r>
          </a:p>
          <a:p>
            <a:r>
              <a:rPr lang="en-US" sz="1600" dirty="0">
                <a:latin typeface="Times New Roman" pitchFamily="18" charset="0"/>
                <a:cs typeface="Times New Roman" pitchFamily="18" charset="0"/>
              </a:rPr>
              <a:t>}</a:t>
            </a:r>
          </a:p>
          <a:p>
            <a:r>
              <a:rPr lang="en-US" sz="1600" dirty="0">
                <a:latin typeface="Times New Roman" pitchFamily="18" charset="0"/>
                <a:cs typeface="Times New Roman" pitchFamily="18" charset="0"/>
              </a:rPr>
              <a:t>class der extends temp</a:t>
            </a:r>
          </a:p>
          <a:p>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public </a:t>
            </a:r>
            <a:r>
              <a:rPr lang="en-US" sz="1600" dirty="0">
                <a:latin typeface="Times New Roman" pitchFamily="18" charset="0"/>
                <a:cs typeface="Times New Roman" pitchFamily="18" charset="0"/>
              </a:rPr>
              <a:t>int mul(int x,int y) throws IOException </a:t>
            </a:r>
          </a:p>
          <a:p>
            <a:r>
              <a:rPr lang="en-US" sz="1600" dirty="0">
                <a:latin typeface="Times New Roman" pitchFamily="18" charset="0"/>
                <a:cs typeface="Times New Roman" pitchFamily="18" charset="0"/>
              </a:rPr>
              <a:t>{</a:t>
            </a:r>
          </a:p>
          <a:p>
            <a:r>
              <a:rPr lang="en-US" sz="1600" dirty="0">
                <a:latin typeface="Times New Roman" pitchFamily="18" charset="0"/>
                <a:cs typeface="Times New Roman" pitchFamily="18" charset="0"/>
              </a:rPr>
              <a:t>int x1=x*y;</a:t>
            </a:r>
          </a:p>
          <a:p>
            <a:r>
              <a:rPr lang="en-US" sz="1600" dirty="0">
                <a:latin typeface="Times New Roman" pitchFamily="18" charset="0"/>
                <a:cs typeface="Times New Roman" pitchFamily="18" charset="0"/>
              </a:rPr>
              <a:t>return x1;</a:t>
            </a:r>
          </a:p>
          <a:p>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	</a:t>
            </a:r>
          </a:p>
        </p:txBody>
      </p:sp>
      <p:sp>
        <p:nvSpPr>
          <p:cNvPr id="3" name="Rectangle 2"/>
          <p:cNvSpPr/>
          <p:nvPr/>
        </p:nvSpPr>
        <p:spPr>
          <a:xfrm>
            <a:off x="4691062" y="1328737"/>
            <a:ext cx="4765675" cy="5016758"/>
          </a:xfrm>
          <a:prstGeom prst="rect">
            <a:avLst/>
          </a:prstGeom>
        </p:spPr>
        <p:txBody>
          <a:bodyPr>
            <a:spAutoFit/>
          </a:bodyPr>
          <a:lstStyle/>
          <a:p>
            <a:r>
              <a:rPr lang="en-US" sz="1600" dirty="0" smtClean="0"/>
              <a:t> </a:t>
            </a:r>
            <a:r>
              <a:rPr lang="en-US" sz="1600" dirty="0">
                <a:latin typeface="Times New Roman" pitchFamily="18" charset="0"/>
                <a:cs typeface="Times New Roman" pitchFamily="18" charset="0"/>
              </a:rPr>
              <a:t>class eabs</a:t>
            </a:r>
          </a:p>
          <a:p>
            <a:r>
              <a:rPr lang="en-US" sz="1600" dirty="0">
                <a:latin typeface="Times New Roman" pitchFamily="18" charset="0"/>
                <a:cs typeface="Times New Roman" pitchFamily="18" charset="0"/>
              </a:rPr>
              <a:t>{</a:t>
            </a:r>
          </a:p>
          <a:p>
            <a:r>
              <a:rPr lang="en-US" sz="1600" dirty="0" smtClean="0">
                <a:latin typeface="Times New Roman" pitchFamily="18" charset="0"/>
                <a:cs typeface="Times New Roman" pitchFamily="18" charset="0"/>
              </a:rPr>
              <a:t>public </a:t>
            </a:r>
            <a:r>
              <a:rPr lang="en-US" sz="1600" dirty="0">
                <a:latin typeface="Times New Roman" pitchFamily="18" charset="0"/>
                <a:cs typeface="Times New Roman" pitchFamily="18" charset="0"/>
              </a:rPr>
              <a:t>static void main(String args[]) throws IOException </a:t>
            </a:r>
            <a:endParaRPr lang="en-US" sz="1600" dirty="0" smtClean="0">
              <a:latin typeface="Times New Roman" pitchFamily="18" charset="0"/>
              <a:cs typeface="Times New Roman" pitchFamily="18" charset="0"/>
            </a:endParaRPr>
          </a:p>
          <a:p>
            <a:r>
              <a:rPr lang="en-US" sz="1600" dirty="0">
                <a:latin typeface="Times New Roman" pitchFamily="18" charset="0"/>
                <a:cs typeface="Times New Roman" pitchFamily="18" charset="0"/>
              </a:rPr>
              <a:t>	{ </a:t>
            </a:r>
          </a:p>
          <a:p>
            <a:r>
              <a:rPr lang="en-US" sz="1600" dirty="0">
                <a:latin typeface="Times New Roman" pitchFamily="18" charset="0"/>
                <a:cs typeface="Times New Roman" pitchFamily="18" charset="0"/>
              </a:rPr>
              <a:t>int x,y;</a:t>
            </a:r>
          </a:p>
          <a:p>
            <a:r>
              <a:rPr lang="en-US" sz="1600" dirty="0">
                <a:latin typeface="Times New Roman" pitchFamily="18" charset="0"/>
                <a:cs typeface="Times New Roman" pitchFamily="18" charset="0"/>
              </a:rPr>
              <a:t>der d=new der();</a:t>
            </a:r>
          </a:p>
          <a:p>
            <a:r>
              <a:rPr lang="en-US" sz="1600" dirty="0">
                <a:latin typeface="Times New Roman" pitchFamily="18" charset="0"/>
                <a:cs typeface="Times New Roman" pitchFamily="18" charset="0"/>
              </a:rPr>
              <a:t>d.add();</a:t>
            </a:r>
          </a:p>
          <a:p>
            <a:r>
              <a:rPr lang="en-US" sz="1600" dirty="0">
                <a:latin typeface="Times New Roman" pitchFamily="18" charset="0"/>
                <a:cs typeface="Times New Roman" pitchFamily="18" charset="0"/>
              </a:rPr>
              <a:t>BufferedReader br = new BufferedReader(new InputStreamReader(System.in));</a:t>
            </a:r>
          </a:p>
          <a:p>
            <a:r>
              <a:rPr lang="en-US" sz="1600" dirty="0">
                <a:latin typeface="Times New Roman" pitchFamily="18" charset="0"/>
                <a:cs typeface="Times New Roman" pitchFamily="18" charset="0"/>
              </a:rPr>
              <a:t>System.out.println ("Enter x,y value");</a:t>
            </a:r>
          </a:p>
          <a:p>
            <a:r>
              <a:rPr lang="en-US" sz="1600" dirty="0" smtClean="0">
                <a:latin typeface="Times New Roman" pitchFamily="18" charset="0"/>
                <a:cs typeface="Times New Roman" pitchFamily="18" charset="0"/>
              </a:rPr>
              <a:t>x</a:t>
            </a:r>
            <a:r>
              <a:rPr lang="en-US" sz="1600" dirty="0">
                <a:latin typeface="Times New Roman" pitchFamily="18" charset="0"/>
                <a:cs typeface="Times New Roman" pitchFamily="18" charset="0"/>
              </a:rPr>
              <a:t>= Integer.parseInt(br.readLine());</a:t>
            </a:r>
          </a:p>
          <a:p>
            <a:r>
              <a:rPr lang="en-US" sz="1600" dirty="0" smtClean="0">
                <a:latin typeface="Times New Roman" pitchFamily="18" charset="0"/>
                <a:cs typeface="Times New Roman" pitchFamily="18" charset="0"/>
              </a:rPr>
              <a:t>y </a:t>
            </a:r>
            <a:r>
              <a:rPr lang="en-US" sz="1600" dirty="0">
                <a:latin typeface="Times New Roman" pitchFamily="18" charset="0"/>
                <a:cs typeface="Times New Roman" pitchFamily="18" charset="0"/>
              </a:rPr>
              <a:t>= Integer.parseInt(br.readLine());</a:t>
            </a:r>
          </a:p>
          <a:p>
            <a:r>
              <a:rPr lang="en-US" sz="1600" dirty="0" smtClean="0">
                <a:latin typeface="Times New Roman" pitchFamily="18" charset="0"/>
                <a:cs typeface="Times New Roman" pitchFamily="18" charset="0"/>
              </a:rPr>
              <a:t>System.out.println </a:t>
            </a:r>
            <a:r>
              <a:rPr lang="en-US" sz="1600" dirty="0">
                <a:latin typeface="Times New Roman" pitchFamily="18" charset="0"/>
                <a:cs typeface="Times New Roman" pitchFamily="18" charset="0"/>
              </a:rPr>
              <a:t>("x*y="+ d.mul(x,y));</a:t>
            </a:r>
          </a:p>
          <a:p>
            <a:endParaRPr lang="en-US" sz="1600"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		</a:t>
            </a:r>
          </a:p>
          <a:p>
            <a:r>
              <a:rPr lang="en-US" sz="1600" dirty="0">
                <a:latin typeface="Times New Roman" pitchFamily="18" charset="0"/>
                <a:cs typeface="Times New Roman" pitchFamily="18" charset="0"/>
              </a:rPr>
              <a:t>	}</a:t>
            </a:r>
          </a:p>
          <a:p>
            <a:r>
              <a:rPr lang="en-US" sz="1600" dirty="0">
                <a:latin typeface="Times New Roman" pitchFamily="18" charset="0"/>
                <a:cs typeface="Times New Roman" pitchFamily="18" charset="0"/>
              </a:rPr>
              <a:t>}</a:t>
            </a:r>
          </a:p>
          <a:p>
            <a:endParaRPr lang="en-US" sz="1600" dirty="0" smtClean="0">
              <a:latin typeface="Times New Roman" pitchFamily="18" charset="0"/>
              <a:cs typeface="Times New Roman"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062" y="185737"/>
            <a:ext cx="1524000" cy="1531551"/>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a:xfrm>
            <a:off x="476730" y="1423142"/>
            <a:ext cx="8581073" cy="5190278"/>
          </a:xfrm>
        </p:spPr>
        <p:txBody>
          <a:bodyPr/>
          <a:lstStyle/>
          <a:p>
            <a:pPr eaLnBrk="1" hangingPunct="1"/>
            <a:r>
              <a:rPr lang="en-US" dirty="0" smtClean="0"/>
              <a:t>Creating a new class from existing class is called as inheritance. </a:t>
            </a:r>
          </a:p>
          <a:p>
            <a:pPr eaLnBrk="1" hangingPunct="1"/>
            <a:r>
              <a:rPr lang="en-US" dirty="0" smtClean="0"/>
              <a:t>It is avoid scalable in code.</a:t>
            </a:r>
          </a:p>
          <a:p>
            <a:pPr eaLnBrk="1" hangingPunct="1"/>
            <a:r>
              <a:rPr lang="en-US" dirty="0" smtClean="0"/>
              <a:t>Enable easy maintained of code.</a:t>
            </a:r>
          </a:p>
          <a:p>
            <a:pPr eaLnBrk="1" hangingPunct="1"/>
            <a:r>
              <a:rPr lang="en-US" dirty="0" smtClean="0"/>
              <a:t>Process of creating a new class by adding some feature to an exiting class.</a:t>
            </a:r>
          </a:p>
          <a:p>
            <a:pPr eaLnBrk="1" hangingPunct="1"/>
            <a:r>
              <a:rPr lang="en-US" dirty="0" smtClean="0"/>
              <a:t>Main advantage of inheritance is </a:t>
            </a:r>
            <a:r>
              <a:rPr lang="en-US" b="1" dirty="0" smtClean="0"/>
              <a:t>reusability</a:t>
            </a:r>
            <a:r>
              <a:rPr lang="en-US" dirty="0" smtClean="0"/>
              <a:t> of the code. </a:t>
            </a:r>
          </a:p>
          <a:p>
            <a:pPr eaLnBrk="1" hangingPunct="1">
              <a:buFontTx/>
              <a:buNone/>
            </a:pPr>
            <a:endParaRPr lang="en-US" dirty="0" smtClean="0"/>
          </a:p>
        </p:txBody>
      </p:sp>
      <p:sp>
        <p:nvSpPr>
          <p:cNvPr id="72706" name="Rectangle 2"/>
          <p:cNvSpPr>
            <a:spLocks noGrp="1" noChangeArrowheads="1"/>
          </p:cNvSpPr>
          <p:nvPr>
            <p:ph type="title"/>
          </p:nvPr>
        </p:nvSpPr>
        <p:spPr>
          <a:xfrm>
            <a:off x="476730" y="334865"/>
            <a:ext cx="8581073" cy="1002827"/>
          </a:xfrm>
        </p:spPr>
        <p:txBody>
          <a:bodyPr>
            <a:normAutofit fontScale="90000"/>
          </a:bodyPr>
          <a:lstStyle/>
          <a:p>
            <a:pPr>
              <a:defRPr/>
            </a:pPr>
            <a:r>
              <a:rPr lang="en-US" sz="4000" b="1" u="sng" dirty="0"/>
              <a:t>Inheritance</a:t>
            </a:r>
            <a:br>
              <a:rPr lang="en-US" sz="4000" b="1" u="sng" dirty="0"/>
            </a:br>
            <a:endParaRPr lang="en-US" sz="4000" b="1" u="sn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062" y="185737"/>
            <a:ext cx="1524000" cy="1531551"/>
          </a:xfrm>
          <a:prstGeom prst="rect">
            <a:avLst/>
          </a:prstGeom>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397276" y="2092854"/>
            <a:ext cx="8581073" cy="5106564"/>
          </a:xfrm>
        </p:spPr>
        <p:txBody>
          <a:bodyPr>
            <a:normAutofit/>
          </a:bodyPr>
          <a:lstStyle/>
          <a:p>
            <a:pPr marL="609532" indent="-609532"/>
            <a:r>
              <a:rPr lang="en-US" dirty="0" smtClean="0"/>
              <a:t>Single Inheritance </a:t>
            </a:r>
          </a:p>
          <a:p>
            <a:pPr marL="609532" indent="-609532"/>
            <a:r>
              <a:rPr lang="en-US" dirty="0" smtClean="0"/>
              <a:t>Multiple Inheritance</a:t>
            </a:r>
          </a:p>
          <a:p>
            <a:pPr marL="609532" indent="-609532"/>
            <a:r>
              <a:rPr lang="en-US" dirty="0" smtClean="0"/>
              <a:t>Multi Level Inheritance </a:t>
            </a:r>
          </a:p>
          <a:p>
            <a:pPr marL="609532" indent="-609532"/>
            <a:r>
              <a:rPr lang="en-US" dirty="0" smtClean="0"/>
              <a:t>Hierarchical Inheritance </a:t>
            </a:r>
          </a:p>
          <a:p>
            <a:pPr marL="609532" indent="-609532"/>
            <a:r>
              <a:rPr lang="en-US" dirty="0" smtClean="0"/>
              <a:t>Hybrid Inheritance </a:t>
            </a:r>
          </a:p>
          <a:p>
            <a:pPr marL="609532" indent="-609532">
              <a:buNone/>
            </a:pPr>
            <a:endParaRPr lang="en-US" dirty="0" smtClean="0"/>
          </a:p>
          <a:p>
            <a:pPr marL="609532" indent="-609532">
              <a:buNone/>
            </a:pPr>
            <a:endParaRPr lang="en-US" dirty="0" smtClean="0"/>
          </a:p>
          <a:p>
            <a:pPr marL="609532" indent="-609532">
              <a:buNone/>
            </a:pPr>
            <a:endParaRPr lang="en-US" dirty="0" smtClean="0"/>
          </a:p>
          <a:p>
            <a:pPr marL="609532" indent="-609532"/>
            <a:endParaRPr lang="en-US" dirty="0" smtClean="0"/>
          </a:p>
          <a:p>
            <a:pPr marL="609532" indent="-609532">
              <a:buNone/>
            </a:pPr>
            <a:endParaRPr lang="en-US" dirty="0" smtClean="0"/>
          </a:p>
        </p:txBody>
      </p:sp>
      <p:sp>
        <p:nvSpPr>
          <p:cNvPr id="73730" name="Rectangle 2"/>
          <p:cNvSpPr>
            <a:spLocks noGrp="1" noChangeArrowheads="1"/>
          </p:cNvSpPr>
          <p:nvPr>
            <p:ph type="title"/>
          </p:nvPr>
        </p:nvSpPr>
        <p:spPr>
          <a:xfrm>
            <a:off x="556184" y="837142"/>
            <a:ext cx="7865983" cy="920856"/>
          </a:xfrm>
        </p:spPr>
        <p:txBody>
          <a:bodyPr>
            <a:normAutofit fontScale="90000"/>
          </a:bodyPr>
          <a:lstStyle/>
          <a:p>
            <a:pPr>
              <a:defRPr/>
            </a:pPr>
            <a:r>
              <a:rPr lang="en-US" sz="4000" dirty="0">
                <a:solidFill>
                  <a:srgbClr val="FF0000"/>
                </a:solidFill>
              </a:rPr>
              <a:t>Types of Inheritance</a:t>
            </a:r>
            <a:br>
              <a:rPr lang="en-US" sz="4000" dirty="0">
                <a:solidFill>
                  <a:srgbClr val="FF0000"/>
                </a:solidFill>
              </a:rPr>
            </a:br>
            <a:endParaRPr lang="en-US" sz="4000"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062" y="185737"/>
            <a:ext cx="1524000" cy="1531551"/>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576262" y="2014537"/>
            <a:ext cx="8581073" cy="4972273"/>
          </a:xfrm>
        </p:spPr>
        <p:txBody>
          <a:bodyPr>
            <a:normAutofit fontScale="85000" lnSpcReduction="10000"/>
          </a:bodyPr>
          <a:lstStyle/>
          <a:p>
            <a:pPr eaLnBrk="1" hangingPunct="1"/>
            <a:r>
              <a:rPr lang="en-US" dirty="0" smtClean="0"/>
              <a:t>a single derived class is created from a single base class then the inheritance is called as single inheritance. </a:t>
            </a:r>
          </a:p>
          <a:p>
            <a:pPr fontAlgn="base"/>
            <a:r>
              <a:rPr lang="en-US" b="1" u="sng" dirty="0" smtClean="0"/>
              <a:t>Syntax of Inheritance</a:t>
            </a:r>
          </a:p>
          <a:p>
            <a:pPr>
              <a:buNone/>
            </a:pPr>
            <a:r>
              <a:rPr lang="en-US" dirty="0" smtClean="0"/>
              <a:t>class ParentClass</a:t>
            </a:r>
          </a:p>
          <a:p>
            <a:pPr>
              <a:buNone/>
            </a:pPr>
            <a:r>
              <a:rPr lang="en-US" dirty="0" smtClean="0"/>
              <a:t>{ ...parent class code } </a:t>
            </a:r>
          </a:p>
          <a:p>
            <a:pPr>
              <a:buNone/>
            </a:pPr>
            <a:r>
              <a:rPr lang="en-US" dirty="0" smtClean="0"/>
              <a:t>class ChildClass extends ParentClass</a:t>
            </a:r>
          </a:p>
          <a:p>
            <a:pPr>
              <a:buNone/>
            </a:pPr>
            <a:r>
              <a:rPr lang="en-US" dirty="0" smtClean="0"/>
              <a:t>{ ...child class code }</a:t>
            </a:r>
          </a:p>
          <a:p>
            <a:pPr>
              <a:buNone/>
            </a:pPr>
            <a:endParaRPr lang="en-US" dirty="0" smtClean="0"/>
          </a:p>
          <a:p>
            <a:pPr fontAlgn="base">
              <a:buNone/>
            </a:pPr>
            <a:r>
              <a:rPr lang="en-US" b="1" u="sng" dirty="0" smtClean="0"/>
              <a:t>Special Character "</a:t>
            </a:r>
            <a:r>
              <a:rPr lang="en-US" dirty="0"/>
              <a:t> extends </a:t>
            </a:r>
            <a:r>
              <a:rPr lang="en-US" b="1" u="sng" dirty="0" smtClean="0"/>
              <a:t>" in Inheritance</a:t>
            </a:r>
          </a:p>
          <a:p>
            <a:pPr fontAlgn="base"/>
            <a:r>
              <a:rPr lang="en-US" dirty="0" smtClean="0"/>
              <a:t>Inheritance uses special character called </a:t>
            </a:r>
            <a:r>
              <a:rPr lang="en-US" dirty="0"/>
              <a:t>" extends " </a:t>
            </a:r>
            <a:r>
              <a:rPr lang="en-US" dirty="0" smtClean="0"/>
              <a:t>to make a </a:t>
            </a:r>
            <a:r>
              <a:rPr lang="en-US" dirty="0" smtClean="0">
                <a:solidFill>
                  <a:srgbClr val="FF0000"/>
                </a:solidFill>
              </a:rPr>
              <a:t>relationship between parent and child  class</a:t>
            </a:r>
          </a:p>
          <a:p>
            <a:pPr eaLnBrk="1" hangingPunct="1"/>
            <a:endParaRPr lang="en-US" dirty="0" smtClean="0"/>
          </a:p>
        </p:txBody>
      </p:sp>
      <p:sp>
        <p:nvSpPr>
          <p:cNvPr id="124930" name="Rectangle 2"/>
          <p:cNvSpPr>
            <a:spLocks noGrp="1" noChangeArrowheads="1"/>
          </p:cNvSpPr>
          <p:nvPr>
            <p:ph type="title"/>
          </p:nvPr>
        </p:nvSpPr>
        <p:spPr>
          <a:xfrm>
            <a:off x="397276" y="334858"/>
            <a:ext cx="8581073" cy="1070080"/>
          </a:xfrm>
        </p:spPr>
        <p:txBody>
          <a:bodyPr/>
          <a:lstStyle/>
          <a:p>
            <a:pPr>
              <a:defRPr/>
            </a:pPr>
            <a:r>
              <a:rPr lang="en-US" b="1" dirty="0">
                <a:solidFill>
                  <a:srgbClr val="7030A0"/>
                </a:solidFill>
              </a:rPr>
              <a:t>Single Inheritance</a:t>
            </a:r>
          </a:p>
        </p:txBody>
      </p:sp>
      <p:pic>
        <p:nvPicPr>
          <p:cNvPr id="34820" name="Picture 6"/>
          <p:cNvPicPr>
            <a:picLocks noChangeAspect="1" noChangeArrowheads="1"/>
          </p:cNvPicPr>
          <p:nvPr/>
        </p:nvPicPr>
        <p:blipFill>
          <a:blip r:embed="rId2" cstate="print"/>
          <a:srcRect/>
          <a:stretch>
            <a:fillRect/>
          </a:stretch>
        </p:blipFill>
        <p:spPr bwMode="auto">
          <a:xfrm>
            <a:off x="5661783" y="3233737"/>
            <a:ext cx="2862263" cy="2082390"/>
          </a:xfrm>
          <a:prstGeom prst="rect">
            <a:avLst/>
          </a:prstGeom>
          <a:noFill/>
          <a:ln w="9525">
            <a:noFill/>
            <a:miter lim="800000"/>
            <a:headEnd/>
            <a:tailEnd/>
          </a:ln>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39062" y="185737"/>
            <a:ext cx="1524000" cy="1531551"/>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340830" y="1480369"/>
            <a:ext cx="8710138" cy="6251681"/>
          </a:xfrm>
        </p:spPr>
        <p:txBody>
          <a:bodyPr/>
          <a:lstStyle/>
          <a:p>
            <a:pPr eaLnBrk="1" hangingPunct="1"/>
            <a:r>
              <a:rPr lang="en-US" sz="2400" dirty="0" smtClean="0"/>
              <a:t>a derived class is created from more than one base class then that inheritance is called as multiple inheritance. But multiple inheritance is not supported by .net using classes and can be done using interfaces. </a:t>
            </a:r>
          </a:p>
          <a:p>
            <a:pPr eaLnBrk="1" hangingPunct="1">
              <a:buFontTx/>
              <a:buNone/>
            </a:pPr>
            <a:endParaRPr lang="en-US" dirty="0" smtClean="0"/>
          </a:p>
        </p:txBody>
      </p:sp>
      <p:sp>
        <p:nvSpPr>
          <p:cNvPr id="129026" name="Rectangle 2"/>
          <p:cNvSpPr>
            <a:spLocks noGrp="1" noChangeArrowheads="1"/>
          </p:cNvSpPr>
          <p:nvPr>
            <p:ph type="title"/>
          </p:nvPr>
        </p:nvSpPr>
        <p:spPr/>
        <p:txBody>
          <a:bodyPr>
            <a:normAutofit fontScale="90000"/>
          </a:bodyPr>
          <a:lstStyle/>
          <a:p>
            <a:pPr>
              <a:defRPr/>
            </a:pPr>
            <a:r>
              <a:rPr lang="en-US" sz="4000" b="1" dirty="0">
                <a:solidFill>
                  <a:srgbClr val="7030A0"/>
                </a:solidFill>
              </a:rPr>
              <a:t>Multiple Inheritance </a:t>
            </a:r>
            <a:br>
              <a:rPr lang="en-US" sz="4000" b="1" dirty="0">
                <a:solidFill>
                  <a:srgbClr val="7030A0"/>
                </a:solidFill>
              </a:rPr>
            </a:br>
            <a:endParaRPr lang="en-US" sz="4000" b="1" dirty="0">
              <a:solidFill>
                <a:srgbClr val="7030A0"/>
              </a:solidFill>
            </a:endParaRPr>
          </a:p>
        </p:txBody>
      </p:sp>
      <p:pic>
        <p:nvPicPr>
          <p:cNvPr id="38916" name="Picture 5" descr="Multiple inheritance in C#"/>
          <p:cNvPicPr>
            <a:picLocks noChangeAspect="1" noChangeArrowheads="1"/>
          </p:cNvPicPr>
          <p:nvPr/>
        </p:nvPicPr>
        <p:blipFill>
          <a:blip r:embed="rId2" cstate="print"/>
          <a:srcRect/>
          <a:stretch>
            <a:fillRect/>
          </a:stretch>
        </p:blipFill>
        <p:spPr bwMode="auto">
          <a:xfrm>
            <a:off x="6215062" y="3843337"/>
            <a:ext cx="3048000" cy="1988211"/>
          </a:xfrm>
          <a:prstGeom prst="rect">
            <a:avLst/>
          </a:prstGeom>
          <a:noFill/>
          <a:ln w="9525">
            <a:noFill/>
            <a:miter lim="800000"/>
            <a:headEnd/>
            <a:tailEnd/>
          </a:ln>
        </p:spPr>
      </p:pic>
      <p:sp>
        <p:nvSpPr>
          <p:cNvPr id="5" name="Rectangle 4"/>
          <p:cNvSpPr/>
          <p:nvPr/>
        </p:nvSpPr>
        <p:spPr>
          <a:xfrm>
            <a:off x="652462" y="2944616"/>
            <a:ext cx="4765675" cy="3785652"/>
          </a:xfrm>
          <a:prstGeom prst="rect">
            <a:avLst/>
          </a:prstGeom>
        </p:spPr>
        <p:txBody>
          <a:bodyPr>
            <a:spAutoFit/>
          </a:bodyPr>
          <a:lstStyle/>
          <a:p>
            <a:r>
              <a:rPr lang="en-US" sz="2400" b="1" dirty="0" smtClean="0">
                <a:solidFill>
                  <a:srgbClr val="FF0000"/>
                </a:solidFill>
              </a:rPr>
              <a:t>Syntax for  multiple inheritance</a:t>
            </a:r>
          </a:p>
          <a:p>
            <a:r>
              <a:rPr lang="en-US" sz="2400" dirty="0" smtClean="0"/>
              <a:t>class Parent</a:t>
            </a:r>
            <a:br>
              <a:rPr lang="en-US" sz="2400" dirty="0" smtClean="0"/>
            </a:br>
            <a:r>
              <a:rPr lang="en-US" sz="2400" dirty="0" smtClean="0"/>
              <a:t>{</a:t>
            </a:r>
            <a:br>
              <a:rPr lang="en-US" sz="2400" dirty="0" smtClean="0"/>
            </a:br>
            <a:r>
              <a:rPr lang="en-US" sz="2400" dirty="0" smtClean="0"/>
              <a:t>body</a:t>
            </a:r>
            <a:br>
              <a:rPr lang="en-US" sz="2400" dirty="0" smtClean="0"/>
            </a:br>
            <a:r>
              <a:rPr lang="en-US" sz="2400" dirty="0" smtClean="0"/>
              <a:t>}</a:t>
            </a:r>
            <a:br>
              <a:rPr lang="en-US" sz="2400" dirty="0" smtClean="0"/>
            </a:br>
            <a:r>
              <a:rPr lang="en-US" sz="2400" dirty="0" smtClean="0"/>
              <a:t>class parent2</a:t>
            </a:r>
            <a:br>
              <a:rPr lang="en-US" sz="2400" dirty="0" smtClean="0"/>
            </a:br>
            <a:r>
              <a:rPr lang="en-US" sz="2400" dirty="0" smtClean="0"/>
              <a:t>{ </a:t>
            </a:r>
            <a:br>
              <a:rPr lang="en-US" sz="2400" dirty="0" smtClean="0"/>
            </a:br>
            <a:r>
              <a:rPr lang="en-US" sz="2400" dirty="0" smtClean="0"/>
              <a:t>body</a:t>
            </a:r>
            <a:br>
              <a:rPr lang="en-US" sz="2400" dirty="0" smtClean="0"/>
            </a:br>
            <a:r>
              <a:rPr lang="en-US" sz="2400" dirty="0" smtClean="0"/>
              <a:t>}</a:t>
            </a:r>
            <a:br>
              <a:rPr lang="en-US" sz="2400" dirty="0" smtClean="0"/>
            </a:br>
            <a:r>
              <a:rPr lang="en-US" sz="2400" dirty="0" smtClean="0"/>
              <a:t>class child : parent,parent2</a:t>
            </a:r>
            <a:endParaRPr lang="en-US" sz="2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2472" y="-87832"/>
            <a:ext cx="1524000" cy="1531551"/>
          </a:xfrm>
          <a:prstGeom prst="rect">
            <a:avLst/>
          </a:prstGeom>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500062" y="1328737"/>
            <a:ext cx="8581073" cy="4972273"/>
          </a:xfrm>
        </p:spPr>
        <p:txBody>
          <a:bodyPr/>
          <a:lstStyle/>
          <a:p>
            <a:pPr eaLnBrk="1" hangingPunct="1"/>
            <a:r>
              <a:rPr lang="en-US" dirty="0" smtClean="0"/>
              <a:t>a derived class is created from another derived class, then that inheritance is called as multi level inheritance. </a:t>
            </a:r>
          </a:p>
        </p:txBody>
      </p:sp>
      <p:sp>
        <p:nvSpPr>
          <p:cNvPr id="126978" name="Rectangle 2"/>
          <p:cNvSpPr>
            <a:spLocks noGrp="1" noChangeArrowheads="1"/>
          </p:cNvSpPr>
          <p:nvPr>
            <p:ph type="title"/>
          </p:nvPr>
        </p:nvSpPr>
        <p:spPr/>
        <p:txBody>
          <a:bodyPr/>
          <a:lstStyle/>
          <a:p>
            <a:pPr>
              <a:defRPr/>
            </a:pPr>
            <a:r>
              <a:rPr lang="en-US" b="1" dirty="0">
                <a:solidFill>
                  <a:srgbClr val="7030A0"/>
                </a:solidFill>
              </a:rPr>
              <a:t>Multi Level Inheritance</a:t>
            </a:r>
          </a:p>
        </p:txBody>
      </p:sp>
      <p:pic>
        <p:nvPicPr>
          <p:cNvPr id="36868" name="Picture 5" descr="Multi level Inheritance"/>
          <p:cNvPicPr>
            <a:picLocks noChangeAspect="1" noChangeArrowheads="1"/>
          </p:cNvPicPr>
          <p:nvPr/>
        </p:nvPicPr>
        <p:blipFill>
          <a:blip r:embed="rId2" cstate="print"/>
          <a:srcRect/>
          <a:stretch>
            <a:fillRect/>
          </a:stretch>
        </p:blipFill>
        <p:spPr bwMode="auto">
          <a:xfrm>
            <a:off x="6215062" y="3309937"/>
            <a:ext cx="2602132" cy="2595139"/>
          </a:xfrm>
          <a:prstGeom prst="rect">
            <a:avLst/>
          </a:prstGeom>
          <a:noFill/>
          <a:ln w="9525">
            <a:noFill/>
            <a:miter lim="800000"/>
            <a:headEnd/>
            <a:tailEnd/>
          </a:ln>
        </p:spPr>
      </p:pic>
      <p:sp>
        <p:nvSpPr>
          <p:cNvPr id="5" name="Rectangle 4"/>
          <p:cNvSpPr/>
          <p:nvPr/>
        </p:nvSpPr>
        <p:spPr>
          <a:xfrm>
            <a:off x="652462" y="2852737"/>
            <a:ext cx="5410200" cy="4370427"/>
          </a:xfrm>
          <a:prstGeom prst="rect">
            <a:avLst/>
          </a:prstGeom>
        </p:spPr>
        <p:txBody>
          <a:bodyPr wrap="square">
            <a:spAutoFit/>
          </a:bodyPr>
          <a:lstStyle/>
          <a:p>
            <a:r>
              <a:rPr lang="en-US" sz="2000" b="1" dirty="0" smtClean="0">
                <a:latin typeface="Times New Roman" pitchFamily="18" charset="0"/>
                <a:cs typeface="Times New Roman" pitchFamily="18" charset="0"/>
              </a:rPr>
              <a:t>Syntax for multi level inheritance</a:t>
            </a:r>
          </a:p>
          <a:p>
            <a:r>
              <a:rPr lang="en-US" sz="2000" dirty="0" smtClean="0">
                <a:latin typeface="Times New Roman" pitchFamily="18" charset="0"/>
                <a:cs typeface="Times New Roman" pitchFamily="18" charset="0"/>
              </a:rPr>
              <a:t>class parent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body</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class child </a:t>
            </a:r>
            <a:r>
              <a:rPr lang="en-US" sz="2000" dirty="0"/>
              <a:t>extends</a:t>
            </a:r>
            <a:r>
              <a:rPr lang="en-US" sz="2000" dirty="0" smtClean="0">
                <a:latin typeface="Times New Roman" pitchFamily="18" charset="0"/>
                <a:cs typeface="Times New Roman" pitchFamily="18" charset="0"/>
              </a:rPr>
              <a:t> parent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body</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class subchild </a:t>
            </a:r>
            <a:r>
              <a:rPr lang="en-US" sz="2000" dirty="0"/>
              <a:t>extends </a:t>
            </a:r>
            <a:r>
              <a:rPr lang="en-US" sz="2000" dirty="0" smtClean="0">
                <a:latin typeface="Times New Roman" pitchFamily="18" charset="0"/>
                <a:cs typeface="Times New Roman" pitchFamily="18" charset="0"/>
              </a:rPr>
              <a:t>child</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body</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a:t>
            </a:r>
            <a:r>
              <a:rPr lang="en-US" dirty="0" smtClean="0"/>
              <a:t/>
            </a:r>
            <a:br>
              <a:rPr lang="en-US" dirty="0" smtClean="0"/>
            </a:b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347665" y="1252540"/>
            <a:ext cx="8581073" cy="4972273"/>
          </a:xfrm>
        </p:spPr>
        <p:txBody>
          <a:bodyPr/>
          <a:lstStyle/>
          <a:p>
            <a:pPr eaLnBrk="1" hangingPunct="1"/>
            <a:r>
              <a:rPr lang="en-US" dirty="0" smtClean="0"/>
              <a:t>more than one derived class are created from a single base class, then that inheritance is called as hierarchical inheritance.</a:t>
            </a:r>
            <a:br>
              <a:rPr lang="en-US" dirty="0" smtClean="0"/>
            </a:br>
            <a:endParaRPr lang="en-US" dirty="0" smtClean="0"/>
          </a:p>
        </p:txBody>
      </p:sp>
      <p:sp>
        <p:nvSpPr>
          <p:cNvPr id="125954" name="Rectangle 2"/>
          <p:cNvSpPr>
            <a:spLocks noGrp="1" noChangeArrowheads="1"/>
          </p:cNvSpPr>
          <p:nvPr>
            <p:ph type="title"/>
          </p:nvPr>
        </p:nvSpPr>
        <p:spPr/>
        <p:txBody>
          <a:bodyPr>
            <a:normAutofit fontScale="90000"/>
          </a:bodyPr>
          <a:lstStyle/>
          <a:p>
            <a:pPr>
              <a:defRPr/>
            </a:pPr>
            <a:r>
              <a:rPr lang="en-US" sz="4000" b="1" dirty="0">
                <a:solidFill>
                  <a:srgbClr val="7030A0"/>
                </a:solidFill>
              </a:rPr>
              <a:t>Hierarchical Inheritance </a:t>
            </a:r>
            <a:br>
              <a:rPr lang="en-US" sz="4000" b="1" dirty="0">
                <a:solidFill>
                  <a:srgbClr val="7030A0"/>
                </a:solidFill>
              </a:rPr>
            </a:br>
            <a:endParaRPr lang="en-US" sz="4000" b="1" dirty="0">
              <a:solidFill>
                <a:srgbClr val="7030A0"/>
              </a:solidFill>
            </a:endParaRPr>
          </a:p>
        </p:txBody>
      </p:sp>
      <p:pic>
        <p:nvPicPr>
          <p:cNvPr id="35844" name="Picture 5" descr="Hierarical Inheritance"/>
          <p:cNvPicPr>
            <a:picLocks noChangeAspect="1" noChangeArrowheads="1"/>
          </p:cNvPicPr>
          <p:nvPr/>
        </p:nvPicPr>
        <p:blipFill>
          <a:blip r:embed="rId2" cstate="print"/>
          <a:srcRect/>
          <a:stretch>
            <a:fillRect/>
          </a:stretch>
        </p:blipFill>
        <p:spPr bwMode="auto">
          <a:xfrm>
            <a:off x="5300664" y="3081340"/>
            <a:ext cx="4233863" cy="2270747"/>
          </a:xfrm>
          <a:prstGeom prst="rect">
            <a:avLst/>
          </a:prstGeom>
          <a:noFill/>
          <a:ln w="9525">
            <a:noFill/>
            <a:miter lim="800000"/>
            <a:headEnd/>
            <a:tailEnd/>
          </a:ln>
        </p:spPr>
      </p:pic>
      <p:sp>
        <p:nvSpPr>
          <p:cNvPr id="5" name="Rectangle 4"/>
          <p:cNvSpPr/>
          <p:nvPr/>
        </p:nvSpPr>
        <p:spPr>
          <a:xfrm>
            <a:off x="347665" y="2928938"/>
            <a:ext cx="4765675" cy="4401205"/>
          </a:xfrm>
          <a:prstGeom prst="rect">
            <a:avLst/>
          </a:prstGeom>
        </p:spPr>
        <p:txBody>
          <a:bodyPr wrap="square">
            <a:spAutoFit/>
          </a:bodyPr>
          <a:lstStyle/>
          <a:p>
            <a:r>
              <a:rPr lang="en-US" sz="2000" b="1" dirty="0" smtClean="0"/>
              <a:t>Syntax for C# hierarchical inheritance:</a:t>
            </a:r>
          </a:p>
          <a:p>
            <a:endParaRPr lang="en-US" sz="2000" dirty="0" smtClean="0"/>
          </a:p>
          <a:p>
            <a:r>
              <a:rPr lang="en-US" sz="2000" dirty="0" smtClean="0"/>
              <a:t>class parent</a:t>
            </a:r>
          </a:p>
          <a:p>
            <a:r>
              <a:rPr lang="en-US" sz="2000" dirty="0" smtClean="0"/>
              <a:t>{</a:t>
            </a:r>
          </a:p>
          <a:p>
            <a:r>
              <a:rPr lang="en-US" sz="2000" dirty="0" smtClean="0"/>
              <a:t>body</a:t>
            </a:r>
          </a:p>
          <a:p>
            <a:r>
              <a:rPr lang="en-US" sz="2000" dirty="0" smtClean="0"/>
              <a:t>}</a:t>
            </a:r>
          </a:p>
          <a:p>
            <a:r>
              <a:rPr lang="en-US" sz="2000" dirty="0" smtClean="0"/>
              <a:t>class child1 </a:t>
            </a:r>
            <a:r>
              <a:rPr lang="en-US" sz="2000" dirty="0"/>
              <a:t>extends </a:t>
            </a:r>
            <a:r>
              <a:rPr lang="en-US" sz="2000" dirty="0" smtClean="0"/>
              <a:t>parent</a:t>
            </a:r>
          </a:p>
          <a:p>
            <a:r>
              <a:rPr lang="en-US" sz="2000" dirty="0" smtClean="0"/>
              <a:t>{</a:t>
            </a:r>
          </a:p>
          <a:p>
            <a:r>
              <a:rPr lang="en-US" sz="2000" dirty="0" smtClean="0"/>
              <a:t>body</a:t>
            </a:r>
          </a:p>
          <a:p>
            <a:r>
              <a:rPr lang="en-US" sz="2000" dirty="0" smtClean="0"/>
              <a:t>}</a:t>
            </a:r>
          </a:p>
          <a:p>
            <a:r>
              <a:rPr lang="en-US" sz="2000" dirty="0" smtClean="0"/>
              <a:t>class child2 </a:t>
            </a:r>
            <a:r>
              <a:rPr lang="en-US" sz="2000" dirty="0"/>
              <a:t>extends </a:t>
            </a:r>
            <a:r>
              <a:rPr lang="en-US" sz="2000" dirty="0" smtClean="0"/>
              <a:t>parent</a:t>
            </a:r>
          </a:p>
          <a:p>
            <a:r>
              <a:rPr lang="en-US" sz="2000" dirty="0" smtClean="0"/>
              <a:t>{</a:t>
            </a:r>
          </a:p>
          <a:p>
            <a:r>
              <a:rPr lang="en-US" sz="2000" dirty="0" smtClean="0"/>
              <a:t>body</a:t>
            </a:r>
          </a:p>
          <a:p>
            <a:r>
              <a:rPr lang="en-US" sz="2000" dirty="0" smtClean="0"/>
              <a:t>}</a:t>
            </a:r>
            <a:endParaRPr lang="en-US" sz="20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p:txBody>
          <a:bodyPr/>
          <a:lstStyle/>
          <a:p>
            <a:pPr eaLnBrk="1" hangingPunct="1"/>
            <a:r>
              <a:rPr lang="en-US" dirty="0" smtClean="0"/>
              <a:t>Any combination of single, hierarchical and multi level inheritances is called as hybrid inheritance.</a:t>
            </a:r>
            <a:br>
              <a:rPr lang="en-US" dirty="0" smtClean="0"/>
            </a:br>
            <a:endParaRPr lang="en-US" dirty="0" smtClean="0"/>
          </a:p>
        </p:txBody>
      </p:sp>
      <p:sp>
        <p:nvSpPr>
          <p:cNvPr id="128002" name="Rectangle 2"/>
          <p:cNvSpPr>
            <a:spLocks noGrp="1" noChangeArrowheads="1"/>
          </p:cNvSpPr>
          <p:nvPr>
            <p:ph type="title"/>
          </p:nvPr>
        </p:nvSpPr>
        <p:spPr/>
        <p:txBody>
          <a:bodyPr/>
          <a:lstStyle/>
          <a:p>
            <a:pPr>
              <a:defRPr/>
            </a:pPr>
            <a:r>
              <a:rPr lang="en-US" b="1" dirty="0">
                <a:solidFill>
                  <a:srgbClr val="7030A0"/>
                </a:solidFill>
              </a:rPr>
              <a:t>Hybrid Inheritance</a:t>
            </a:r>
          </a:p>
        </p:txBody>
      </p:sp>
      <p:pic>
        <p:nvPicPr>
          <p:cNvPr id="37892" name="Picture 5" descr="Hybrid inheritance in C#"/>
          <p:cNvPicPr>
            <a:picLocks noChangeAspect="1" noChangeArrowheads="1"/>
          </p:cNvPicPr>
          <p:nvPr/>
        </p:nvPicPr>
        <p:blipFill>
          <a:blip r:embed="rId2" cstate="print"/>
          <a:srcRect/>
          <a:stretch>
            <a:fillRect/>
          </a:stretch>
        </p:blipFill>
        <p:spPr bwMode="auto">
          <a:xfrm>
            <a:off x="1668545" y="4185708"/>
            <a:ext cx="4965898" cy="3013710"/>
          </a:xfrm>
          <a:prstGeom prst="rect">
            <a:avLst/>
          </a:prstGeom>
          <a:noFill/>
          <a:ln w="9525">
            <a:noFill/>
            <a:miter lim="800000"/>
            <a:headEnd/>
            <a:tailEnd/>
          </a:ln>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470037" y="1252607"/>
            <a:ext cx="8581073" cy="5665682"/>
          </a:xfrm>
        </p:spPr>
        <p:txBody>
          <a:bodyPr>
            <a:normAutofit fontScale="77500" lnSpcReduction="20000"/>
          </a:bodyPr>
          <a:lstStyle/>
          <a:p>
            <a:r>
              <a:rPr lang="en-US" b="1" dirty="0" smtClean="0"/>
              <a:t>Polymorphism</a:t>
            </a:r>
            <a:r>
              <a:rPr lang="en-US" dirty="0" smtClean="0"/>
              <a:t> allows routines to use variables of different types at different times.</a:t>
            </a:r>
          </a:p>
          <a:p>
            <a:r>
              <a:rPr lang="en-US" dirty="0" smtClean="0"/>
              <a:t>Poly a Greek term ability to take more than one form.</a:t>
            </a:r>
          </a:p>
          <a:p>
            <a:pPr>
              <a:buNone/>
            </a:pPr>
            <a:endParaRPr lang="en-US" dirty="0" smtClean="0"/>
          </a:p>
          <a:p>
            <a:r>
              <a:rPr lang="en-US" dirty="0" smtClean="0"/>
              <a:t> </a:t>
            </a:r>
            <a:r>
              <a:rPr lang="en-US" dirty="0" smtClean="0">
                <a:solidFill>
                  <a:srgbClr val="FF0000"/>
                </a:solidFill>
              </a:rPr>
              <a:t>An operator  and function </a:t>
            </a:r>
            <a:r>
              <a:rPr lang="en-US" dirty="0" smtClean="0"/>
              <a:t>can be given different meanings and functionality.</a:t>
            </a:r>
          </a:p>
          <a:p>
            <a:r>
              <a:rPr lang="en-US" dirty="0" smtClean="0"/>
              <a:t>Polymorphism refers to a single function or multi-functioning operator performing in different ways.</a:t>
            </a:r>
          </a:p>
          <a:p>
            <a:pPr eaLnBrk="1" hangingPunct="1"/>
            <a:endParaRPr lang="en-US" dirty="0" smtClean="0"/>
          </a:p>
          <a:p>
            <a:pPr eaLnBrk="1" hangingPunct="1"/>
            <a:r>
              <a:rPr lang="en-US" dirty="0" smtClean="0"/>
              <a:t>Polymorphism means having more than one form. </a:t>
            </a:r>
          </a:p>
          <a:p>
            <a:pPr eaLnBrk="1" hangingPunct="1">
              <a:buNone/>
            </a:pPr>
            <a:endParaRPr lang="en-US" dirty="0" smtClean="0"/>
          </a:p>
          <a:p>
            <a:pPr eaLnBrk="1" hangingPunct="1"/>
            <a:r>
              <a:rPr lang="en-US" b="1" u="sng" dirty="0" smtClean="0">
                <a:solidFill>
                  <a:srgbClr val="FF0000"/>
                </a:solidFill>
              </a:rPr>
              <a:t>Two types </a:t>
            </a:r>
          </a:p>
          <a:p>
            <a:pPr eaLnBrk="1" hangingPunct="1">
              <a:buNone/>
            </a:pPr>
            <a:r>
              <a:rPr lang="en-US" dirty="0" smtClean="0"/>
              <a:t>1.Compile time polymorphism or early binding or static binding .</a:t>
            </a:r>
          </a:p>
          <a:p>
            <a:pPr eaLnBrk="1" hangingPunct="1">
              <a:buNone/>
            </a:pPr>
            <a:r>
              <a:rPr lang="en-US" dirty="0" smtClean="0"/>
              <a:t>2.Runtime polymorphism or late binding or dynamic binding. </a:t>
            </a:r>
          </a:p>
        </p:txBody>
      </p:sp>
      <p:sp>
        <p:nvSpPr>
          <p:cNvPr id="136194" name="Rectangle 2"/>
          <p:cNvSpPr>
            <a:spLocks noGrp="1" noChangeArrowheads="1"/>
          </p:cNvSpPr>
          <p:nvPr>
            <p:ph type="title"/>
          </p:nvPr>
        </p:nvSpPr>
        <p:spPr>
          <a:xfrm>
            <a:off x="500062" y="0"/>
            <a:ext cx="8581073" cy="1255713"/>
          </a:xfrm>
        </p:spPr>
        <p:txBody>
          <a:bodyPr>
            <a:normAutofit fontScale="90000"/>
          </a:bodyPr>
          <a:lstStyle/>
          <a:p>
            <a:pPr eaLnBrk="1" fontAlgn="auto" hangingPunct="1">
              <a:spcAft>
                <a:spcPts val="0"/>
              </a:spcAft>
              <a:defRPr/>
            </a:pPr>
            <a:r>
              <a:rPr lang="en-US" sz="4000" b="1" u="sng" dirty="0">
                <a:solidFill>
                  <a:srgbClr val="7030A0"/>
                </a:solidFill>
              </a:rPr>
              <a:t>Polymorphism</a:t>
            </a:r>
            <a:br>
              <a:rPr lang="en-US" sz="4000" b="1" u="sng" dirty="0">
                <a:solidFill>
                  <a:srgbClr val="7030A0"/>
                </a:solidFill>
              </a:rPr>
            </a:br>
            <a:endParaRPr lang="en-US" sz="4000" b="1" u="sng" dirty="0">
              <a:solidFill>
                <a:srgbClr val="7030A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476730" y="837142"/>
            <a:ext cx="8581073" cy="6111134"/>
          </a:xfrm>
        </p:spPr>
        <p:txBody>
          <a:bodyPr>
            <a:normAutofit fontScale="85000" lnSpcReduction="20000"/>
          </a:bodyPr>
          <a:lstStyle/>
          <a:p>
            <a:pPr eaLnBrk="1" hangingPunct="1"/>
            <a:endParaRPr lang="en-US" dirty="0" smtClean="0"/>
          </a:p>
          <a:p>
            <a:pPr>
              <a:buFont typeface="Wingdings" pitchFamily="2" charset="2"/>
              <a:buChar char="ü"/>
            </a:pPr>
            <a:r>
              <a:rPr lang="en-US" b="1" dirty="0" smtClean="0">
                <a:latin typeface="Times New Roman" pitchFamily="18" charset="0"/>
                <a:cs typeface="Times New Roman" pitchFamily="18" charset="0"/>
              </a:rPr>
              <a:t> </a:t>
            </a:r>
            <a:r>
              <a:rPr lang="en-US" sz="2600" b="1" dirty="0" smtClean="0">
                <a:latin typeface="Times New Roman" pitchFamily="18" charset="0"/>
                <a:cs typeface="Times New Roman" pitchFamily="18" charset="0"/>
              </a:rPr>
              <a:t>OOP is defined as an approach that provides a  way of modulating programs.</a:t>
            </a:r>
          </a:p>
          <a:p>
            <a:pPr algn="just">
              <a:buFont typeface="Wingdings" pitchFamily="2" charset="2"/>
              <a:buChar char="ü"/>
            </a:pPr>
            <a:r>
              <a:rPr lang="en-US" sz="2600" b="1" dirty="0" smtClean="0">
                <a:latin typeface="Times New Roman" pitchFamily="18" charset="0"/>
                <a:cs typeface="Times New Roman" pitchFamily="18" charset="0"/>
              </a:rPr>
              <a:t>By creating partitioned memory area for both data &amp; method that can be used as templates for creating copies of such modules on demand.</a:t>
            </a:r>
          </a:p>
          <a:p>
            <a:pPr algn="just">
              <a:buNone/>
            </a:pPr>
            <a:endParaRPr lang="en-US" dirty="0" smtClean="0"/>
          </a:p>
          <a:p>
            <a:pPr eaLnBrk="1" hangingPunct="1"/>
            <a:r>
              <a:rPr lang="en-US" dirty="0" smtClean="0"/>
              <a:t>Class</a:t>
            </a:r>
          </a:p>
          <a:p>
            <a:pPr eaLnBrk="1" hangingPunct="1"/>
            <a:r>
              <a:rPr lang="en-US" dirty="0" smtClean="0"/>
              <a:t>Object</a:t>
            </a:r>
          </a:p>
          <a:p>
            <a:pPr eaLnBrk="1" hangingPunct="1"/>
            <a:r>
              <a:rPr lang="en-US" dirty="0" smtClean="0"/>
              <a:t>Data Encapsulation</a:t>
            </a:r>
          </a:p>
          <a:p>
            <a:pPr eaLnBrk="1" hangingPunct="1"/>
            <a:r>
              <a:rPr lang="en-US" dirty="0" smtClean="0"/>
              <a:t>Data Abstraction</a:t>
            </a:r>
          </a:p>
          <a:p>
            <a:r>
              <a:rPr lang="en-US" dirty="0" smtClean="0"/>
              <a:t>Inheritance </a:t>
            </a:r>
          </a:p>
          <a:p>
            <a:r>
              <a:rPr lang="en-US" dirty="0" smtClean="0"/>
              <a:t>Polymorphism</a:t>
            </a:r>
          </a:p>
          <a:p>
            <a:r>
              <a:rPr lang="en-US" dirty="0" smtClean="0"/>
              <a:t> Dynamic binding</a:t>
            </a:r>
          </a:p>
          <a:p>
            <a:r>
              <a:rPr lang="en-US" dirty="0" smtClean="0"/>
              <a:t>Message passing</a:t>
            </a:r>
          </a:p>
          <a:p>
            <a:endParaRPr lang="en-US" dirty="0" smtClean="0"/>
          </a:p>
          <a:p>
            <a:pPr>
              <a:buNone/>
            </a:pPr>
            <a:endParaRPr lang="en-US" dirty="0" smtClean="0"/>
          </a:p>
          <a:p>
            <a:endParaRPr lang="en-US" dirty="0" smtClean="0"/>
          </a:p>
          <a:p>
            <a:pPr eaLnBrk="1" hangingPunct="1">
              <a:buNone/>
            </a:pPr>
            <a:endParaRPr lang="en-US" dirty="0" smtClean="0"/>
          </a:p>
        </p:txBody>
      </p:sp>
      <p:sp>
        <p:nvSpPr>
          <p:cNvPr id="74754" name="Rectangle 2"/>
          <p:cNvSpPr>
            <a:spLocks noGrp="1" noChangeArrowheads="1"/>
          </p:cNvSpPr>
          <p:nvPr>
            <p:ph type="title"/>
          </p:nvPr>
        </p:nvSpPr>
        <p:spPr>
          <a:xfrm>
            <a:off x="2640335" y="418571"/>
            <a:ext cx="4489129" cy="516237"/>
          </a:xfrm>
        </p:spPr>
        <p:txBody>
          <a:bodyPr>
            <a:noAutofit/>
          </a:bodyPr>
          <a:lstStyle/>
          <a:p>
            <a:pPr algn="l">
              <a:defRPr/>
            </a:pPr>
            <a:r>
              <a:rPr lang="en-US" sz="3200" dirty="0" smtClean="0">
                <a:solidFill>
                  <a:srgbClr val="FF0000"/>
                </a:solidFill>
                <a:latin typeface="Times New Roman" pitchFamily="18" charset="0"/>
                <a:cs typeface="Times New Roman" pitchFamily="18" charset="0"/>
              </a:rPr>
              <a:t>OOPS CONCEPT:</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400" b="1" dirty="0">
              <a:latin typeface="Times New Roman" pitchFamily="18" charset="0"/>
              <a:cs typeface="Times New Roman" pitchFamily="18" charset="0"/>
            </a:endParaRPr>
          </a:p>
        </p:txBody>
      </p:sp>
      <p:sp>
        <p:nvSpPr>
          <p:cNvPr id="4" name="Rectangle 3"/>
          <p:cNvSpPr/>
          <p:nvPr/>
        </p:nvSpPr>
        <p:spPr>
          <a:xfrm>
            <a:off x="4005262" y="3386137"/>
            <a:ext cx="5529263" cy="2308324"/>
          </a:xfrm>
          <a:prstGeom prst="rect">
            <a:avLst/>
          </a:prstGeom>
        </p:spPr>
        <p:txBody>
          <a:bodyPr wrap="square">
            <a:spAutoFit/>
          </a:bodyPr>
          <a:lstStyle/>
          <a:p>
            <a:r>
              <a:rPr lang="en-US" sz="1600" b="1" dirty="0" smtClean="0">
                <a:latin typeface="Times New Roman" pitchFamily="18" charset="0"/>
                <a:cs typeface="Times New Roman" pitchFamily="18" charset="0"/>
              </a:rPr>
              <a:t>1. Object             - Instance of Class</a:t>
            </a:r>
            <a:br>
              <a:rPr lang="en-US" sz="1600" b="1"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2. Class               - Blue print of Object </a:t>
            </a:r>
            <a:br>
              <a:rPr lang="en-US" sz="1600" b="1"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3. Encapsulation    - Protecting our Data</a:t>
            </a:r>
            <a:br>
              <a:rPr lang="en-US" sz="1600" b="1"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4. Polymorphism   - Different behaviors at different instances</a:t>
            </a:r>
            <a:br>
              <a:rPr lang="en-US" sz="1600" b="1"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5. Abstraction        - Hiding our irrelevant Data</a:t>
            </a:r>
            <a:br>
              <a:rPr lang="en-US" sz="1600" b="1"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6. Inheritance        - One property of object is acquiring to    		another property of object</a:t>
            </a:r>
          </a:p>
          <a:p>
            <a:r>
              <a:rPr lang="en-US" sz="1400" dirty="0" smtClean="0"/>
              <a:t/>
            </a:r>
            <a:br>
              <a:rPr lang="en-US" sz="1400" dirty="0" smtClean="0"/>
            </a:b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10525" y="-89087"/>
            <a:ext cx="1524000" cy="1531551"/>
          </a:xfrm>
          <a:prstGeom prst="rect">
            <a:avLst/>
          </a:prstGeom>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a:xfrm>
            <a:off x="500062" y="1328737"/>
            <a:ext cx="8581073" cy="4972273"/>
          </a:xfrm>
        </p:spPr>
        <p:txBody>
          <a:bodyPr>
            <a:normAutofit lnSpcReduction="10000"/>
          </a:bodyPr>
          <a:lstStyle/>
          <a:p>
            <a:pPr eaLnBrk="1" hangingPunct="1"/>
            <a:r>
              <a:rPr lang="en-US" dirty="0" smtClean="0"/>
              <a:t>Compile time polymorphism is </a:t>
            </a:r>
            <a:r>
              <a:rPr lang="en-US" b="1" dirty="0" smtClean="0"/>
              <a:t>method and operators overloading</a:t>
            </a:r>
            <a:r>
              <a:rPr lang="en-US" dirty="0" smtClean="0"/>
              <a:t>. It is also called early binding. </a:t>
            </a:r>
          </a:p>
          <a:p>
            <a:pPr eaLnBrk="1" hangingPunct="1">
              <a:buFontTx/>
              <a:buNone/>
            </a:pPr>
            <a:r>
              <a:rPr lang="en-US" dirty="0" smtClean="0"/>
              <a:t>  </a:t>
            </a:r>
          </a:p>
          <a:p>
            <a:pPr marL="514350" indent="-514350" eaLnBrk="1" hangingPunct="1">
              <a:buFont typeface="+mj-lt"/>
              <a:buAutoNum type="arabicPeriod"/>
            </a:pPr>
            <a:r>
              <a:rPr lang="en-US" dirty="0" smtClean="0"/>
              <a:t>In </a:t>
            </a:r>
            <a:r>
              <a:rPr lang="en-US" b="1" dirty="0" smtClean="0"/>
              <a:t>method overloading </a:t>
            </a:r>
            <a:r>
              <a:rPr lang="en-US" dirty="0" smtClean="0"/>
              <a:t>method performs the different task at the different input parameters.</a:t>
            </a:r>
          </a:p>
          <a:p>
            <a:pPr marL="514350" indent="-514350" eaLnBrk="1" hangingPunct="1">
              <a:buFont typeface="+mj-lt"/>
              <a:buAutoNum type="arabicPeriod"/>
            </a:pPr>
            <a:r>
              <a:rPr lang="en-US" dirty="0" smtClean="0"/>
              <a:t>In </a:t>
            </a:r>
            <a:r>
              <a:rPr lang="en-US" b="1" dirty="0" smtClean="0"/>
              <a:t>Operator overloading  </a:t>
            </a:r>
            <a:r>
              <a:rPr lang="en-US" dirty="0" smtClean="0"/>
              <a:t>single operator perform</a:t>
            </a:r>
          </a:p>
          <a:p>
            <a:pPr>
              <a:buNone/>
            </a:pPr>
            <a:r>
              <a:rPr lang="en-US" dirty="0" smtClean="0"/>
              <a:t>different task at the different input parameters.</a:t>
            </a:r>
          </a:p>
          <a:p>
            <a:pPr eaLnBrk="1" hangingPunct="1">
              <a:buNone/>
            </a:pPr>
            <a:r>
              <a:rPr lang="en-US" dirty="0" smtClean="0"/>
              <a:t> </a:t>
            </a:r>
          </a:p>
        </p:txBody>
      </p:sp>
      <p:sp>
        <p:nvSpPr>
          <p:cNvPr id="137218" name="Rectangle 2"/>
          <p:cNvSpPr>
            <a:spLocks noGrp="1" noChangeArrowheads="1"/>
          </p:cNvSpPr>
          <p:nvPr>
            <p:ph type="title"/>
          </p:nvPr>
        </p:nvSpPr>
        <p:spPr/>
        <p:txBody>
          <a:bodyPr/>
          <a:lstStyle/>
          <a:p>
            <a:pPr eaLnBrk="1" fontAlgn="auto" hangingPunct="1">
              <a:spcAft>
                <a:spcPts val="0"/>
              </a:spcAft>
              <a:defRPr/>
            </a:pPr>
            <a:r>
              <a:rPr lang="en-US" dirty="0">
                <a:solidFill>
                  <a:srgbClr val="FF0000"/>
                </a:solidFill>
              </a:rPr>
              <a:t>Compile time polymorphism</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p:txBody>
          <a:bodyPr/>
          <a:lstStyle/>
          <a:p>
            <a:pPr eaLnBrk="1" hangingPunct="1"/>
            <a:r>
              <a:rPr lang="en-US" dirty="0" smtClean="0"/>
              <a:t>Runtime time polymorphism is done using inheritance and </a:t>
            </a:r>
            <a:r>
              <a:rPr lang="en-US" b="1" dirty="0" smtClean="0"/>
              <a:t>virtual</a:t>
            </a:r>
            <a:r>
              <a:rPr lang="en-US" dirty="0" smtClean="0"/>
              <a:t> functions. </a:t>
            </a:r>
          </a:p>
          <a:p>
            <a:pPr eaLnBrk="1" hangingPunct="1"/>
            <a:r>
              <a:rPr lang="en-US" b="1" dirty="0" smtClean="0"/>
              <a:t>Method overriding </a:t>
            </a:r>
            <a:r>
              <a:rPr lang="en-US" dirty="0" smtClean="0"/>
              <a:t>is called runtime polymorphism. It is also called late binding. </a:t>
            </a:r>
          </a:p>
        </p:txBody>
      </p:sp>
      <p:sp>
        <p:nvSpPr>
          <p:cNvPr id="138242" name="Rectangle 2"/>
          <p:cNvSpPr>
            <a:spLocks noGrp="1" noChangeArrowheads="1"/>
          </p:cNvSpPr>
          <p:nvPr>
            <p:ph type="title"/>
          </p:nvPr>
        </p:nvSpPr>
        <p:spPr/>
        <p:txBody>
          <a:bodyPr/>
          <a:lstStyle/>
          <a:p>
            <a:pPr eaLnBrk="1" fontAlgn="auto" hangingPunct="1">
              <a:spcAft>
                <a:spcPts val="0"/>
              </a:spcAft>
              <a:defRPr/>
            </a:pPr>
            <a:r>
              <a:rPr lang="en-US" b="1" dirty="0">
                <a:solidFill>
                  <a:srgbClr val="FF0000"/>
                </a:solidFill>
              </a:rPr>
              <a:t>Runtime polymorphism</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423862" y="1328737"/>
            <a:ext cx="8581073" cy="4972273"/>
          </a:xfrm>
        </p:spPr>
        <p:txBody>
          <a:bodyPr/>
          <a:lstStyle/>
          <a:p>
            <a:pPr eaLnBrk="1" hangingPunct="1">
              <a:buNone/>
            </a:pPr>
            <a:r>
              <a:rPr lang="en-US" b="1" dirty="0" smtClean="0">
                <a:solidFill>
                  <a:srgbClr val="7030A0"/>
                </a:solidFill>
              </a:rPr>
              <a:t>Binding :</a:t>
            </a:r>
          </a:p>
          <a:p>
            <a:pPr eaLnBrk="1" hangingPunct="1">
              <a:buNone/>
            </a:pPr>
            <a:r>
              <a:rPr lang="en-US" b="1" dirty="0" smtClean="0">
                <a:solidFill>
                  <a:srgbClr val="7030A0"/>
                </a:solidFill>
              </a:rPr>
              <a:t> </a:t>
            </a:r>
            <a:r>
              <a:rPr lang="en-US" sz="2400" b="1" dirty="0" smtClean="0">
                <a:latin typeface="Times New Roman" pitchFamily="18" charset="0"/>
                <a:cs typeface="Times New Roman" pitchFamily="18" charset="0"/>
              </a:rPr>
              <a:t>refers to the linking of a produce call to the code to be executed in response to the call.</a:t>
            </a:r>
          </a:p>
          <a:p>
            <a:pPr eaLnBrk="1" hangingPunct="1">
              <a:buNone/>
            </a:pPr>
            <a:r>
              <a:rPr lang="en-US" sz="2400" b="1" u="sng" dirty="0" smtClean="0">
                <a:solidFill>
                  <a:srgbClr val="7030A0"/>
                </a:solidFill>
                <a:latin typeface="Times New Roman" pitchFamily="18" charset="0"/>
                <a:cs typeface="Times New Roman" pitchFamily="18" charset="0"/>
              </a:rPr>
              <a:t>Dynamic</a:t>
            </a:r>
            <a:r>
              <a:rPr lang="en-US" sz="2400" b="1" u="sng" dirty="0" smtClean="0">
                <a:latin typeface="Times New Roman" pitchFamily="18" charset="0"/>
                <a:cs typeface="Times New Roman" pitchFamily="18" charset="0"/>
              </a:rPr>
              <a:t> </a:t>
            </a:r>
            <a:r>
              <a:rPr lang="en-US" sz="2400" b="1" u="sng" dirty="0" smtClean="0">
                <a:solidFill>
                  <a:srgbClr val="7030A0"/>
                </a:solidFill>
                <a:latin typeface="Times New Roman" pitchFamily="18" charset="0"/>
                <a:cs typeface="Times New Roman" pitchFamily="18" charset="0"/>
              </a:rPr>
              <a:t>Binding:</a:t>
            </a:r>
          </a:p>
          <a:p>
            <a:pPr algn="ctr" eaLnBrk="1" hangingPunct="1">
              <a:buNone/>
            </a:pPr>
            <a:endParaRPr lang="en-US" sz="2400" b="1" u="sng" dirty="0" smtClean="0">
              <a:solidFill>
                <a:srgbClr val="FF0000"/>
              </a:solidFill>
              <a:latin typeface="Times New Roman" pitchFamily="18" charset="0"/>
              <a:cs typeface="Times New Roman" pitchFamily="18" charset="0"/>
            </a:endParaRPr>
          </a:p>
        </p:txBody>
      </p:sp>
      <p:sp>
        <p:nvSpPr>
          <p:cNvPr id="138242" name="Rectangle 2"/>
          <p:cNvSpPr>
            <a:spLocks noGrp="1" noChangeArrowheads="1"/>
          </p:cNvSpPr>
          <p:nvPr>
            <p:ph type="title"/>
          </p:nvPr>
        </p:nvSpPr>
        <p:spPr/>
        <p:txBody>
          <a:bodyPr/>
          <a:lstStyle/>
          <a:p>
            <a:pPr eaLnBrk="1" fontAlgn="auto" hangingPunct="1">
              <a:spcAft>
                <a:spcPts val="0"/>
              </a:spcAft>
              <a:defRPr/>
            </a:pPr>
            <a:r>
              <a:rPr lang="en-US" b="1" u="sng" dirty="0" smtClean="0">
                <a:solidFill>
                  <a:srgbClr val="FF0000"/>
                </a:solidFill>
              </a:rPr>
              <a:t>Dynamic binding</a:t>
            </a:r>
            <a:endParaRPr lang="en-US" b="1" u="sng" dirty="0">
              <a:solidFill>
                <a:srgbClr val="FF0000"/>
              </a:solidFill>
            </a:endParaRPr>
          </a:p>
        </p:txBody>
      </p:sp>
      <p:sp>
        <p:nvSpPr>
          <p:cNvPr id="4" name="Rectangle 3"/>
          <p:cNvSpPr/>
          <p:nvPr/>
        </p:nvSpPr>
        <p:spPr>
          <a:xfrm>
            <a:off x="500062" y="3233737"/>
            <a:ext cx="8729663" cy="3477875"/>
          </a:xfrm>
          <a:prstGeom prst="rect">
            <a:avLst/>
          </a:prstGeom>
        </p:spPr>
        <p:txBody>
          <a:bodyPr wrap="square">
            <a:spAutoFit/>
          </a:bodyPr>
          <a:lstStyle/>
          <a:p>
            <a:pPr>
              <a:buFont typeface="Wingdings" pitchFamily="2" charset="2"/>
              <a:buChar char="ü"/>
            </a:pPr>
            <a:r>
              <a:rPr lang="en-US" sz="2000" dirty="0" smtClean="0"/>
              <a:t>Dynamic binding(dispatch) means that a block of code executed with reference to a procedure(method) call is determined at run time.</a:t>
            </a:r>
          </a:p>
          <a:p>
            <a:endParaRPr lang="en-US" sz="2000" dirty="0" smtClean="0"/>
          </a:p>
          <a:p>
            <a:pPr>
              <a:buFont typeface="Wingdings" pitchFamily="2" charset="2"/>
              <a:buChar char="ü"/>
            </a:pPr>
            <a:r>
              <a:rPr lang="en-US" sz="2000" dirty="0" smtClean="0"/>
              <a:t>It means that the code to be executed for a specific procedure call is not known until run-time.</a:t>
            </a:r>
          </a:p>
          <a:p>
            <a:endParaRPr lang="en-US" sz="2000" dirty="0" smtClean="0"/>
          </a:p>
          <a:p>
            <a:pPr>
              <a:buFont typeface="Wingdings" pitchFamily="2" charset="2"/>
              <a:buChar char="ü"/>
            </a:pPr>
            <a:r>
              <a:rPr lang="en-US" sz="2000" dirty="0" smtClean="0"/>
              <a:t> Dynamic binding is also known as </a:t>
            </a:r>
            <a:r>
              <a:rPr lang="en-US" sz="2000" i="1" dirty="0" smtClean="0"/>
              <a:t>late binding</a:t>
            </a:r>
            <a:r>
              <a:rPr lang="en-US" sz="2000" dirty="0" smtClean="0"/>
              <a:t> or </a:t>
            </a:r>
            <a:r>
              <a:rPr lang="en-US" sz="2000" i="1" dirty="0" smtClean="0"/>
              <a:t>run-time binding</a:t>
            </a:r>
            <a:r>
              <a:rPr lang="en-US" sz="2000" dirty="0" smtClean="0"/>
              <a:t>.</a:t>
            </a:r>
          </a:p>
          <a:p>
            <a:pPr>
              <a:buFont typeface="Wingdings" pitchFamily="2" charset="2"/>
              <a:buChar char="ü"/>
            </a:pPr>
            <a:endParaRPr lang="en-US" sz="2000" dirty="0" smtClean="0"/>
          </a:p>
          <a:p>
            <a:pPr>
              <a:buFont typeface="Wingdings" pitchFamily="2" charset="2"/>
              <a:buChar char="ü"/>
            </a:pPr>
            <a:r>
              <a:rPr lang="en-US" sz="2000" dirty="0" smtClean="0"/>
              <a:t>Dynamic binding is an </a:t>
            </a:r>
            <a:r>
              <a:rPr lang="en-US" sz="2000" u="sng" dirty="0" smtClean="0">
                <a:hlinkClick r:id="rId2"/>
              </a:rPr>
              <a:t>object oriented programming</a:t>
            </a:r>
            <a:r>
              <a:rPr lang="en-US" sz="2000" dirty="0" smtClean="0"/>
              <a:t> concept and it is related with </a:t>
            </a:r>
            <a:r>
              <a:rPr lang="en-US" sz="2000" u="sng" dirty="0" smtClean="0">
                <a:hlinkClick r:id="rId3"/>
              </a:rPr>
              <a:t>polymorphism</a:t>
            </a:r>
            <a:r>
              <a:rPr lang="en-US" sz="2000" dirty="0" smtClean="0"/>
              <a:t> and </a:t>
            </a:r>
            <a:r>
              <a:rPr lang="en-US" sz="2000" u="sng" dirty="0" smtClean="0">
                <a:hlinkClick r:id="rId4"/>
              </a:rPr>
              <a:t>inheritance</a:t>
            </a:r>
            <a:r>
              <a:rPr lang="en-US" sz="2000" dirty="0" smtClean="0"/>
              <a:t>.</a:t>
            </a:r>
          </a:p>
          <a:p>
            <a:endParaRPr lang="en-US" sz="2000" b="1" dirty="0"/>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500062" y="1328737"/>
            <a:ext cx="8581073" cy="5608848"/>
          </a:xfrm>
        </p:spPr>
        <p:txBody>
          <a:bodyPr>
            <a:normAutofit/>
          </a:bodyPr>
          <a:lstStyle/>
          <a:p>
            <a:pPr>
              <a:buFont typeface="Wingdings" pitchFamily="2" charset="2"/>
              <a:buChar char="ü"/>
            </a:pPr>
            <a:r>
              <a:rPr lang="en-US" sz="2000" dirty="0" smtClean="0"/>
              <a:t>  Objects can communicate with each others by passing message same as people passing message with each other.</a:t>
            </a:r>
            <a:endParaRPr lang="en-US" sz="2000" dirty="0" smtClean="0">
              <a:latin typeface="Times New Roman" pitchFamily="18" charset="0"/>
              <a:cs typeface="Times New Roman" pitchFamily="18" charset="0"/>
            </a:endParaRPr>
          </a:p>
          <a:p>
            <a:pPr eaLnBrk="1" hangingPunct="1">
              <a:buFont typeface="Wingdings" pitchFamily="2" charset="2"/>
              <a:buChar char="ü"/>
            </a:pPr>
            <a:r>
              <a:rPr lang="en-US" sz="2000" dirty="0" smtClean="0">
                <a:latin typeface="Times New Roman" pitchFamily="18" charset="0"/>
                <a:cs typeface="Times New Roman" pitchFamily="18" charset="0"/>
              </a:rPr>
              <a:t>Decompose a problem into a number of object.</a:t>
            </a:r>
            <a:endParaRPr lang="en-US" sz="2000" dirty="0" smtClean="0"/>
          </a:p>
          <a:p>
            <a:pPr eaLnBrk="1" hangingPunct="1">
              <a:buFont typeface="Wingdings" pitchFamily="2" charset="2"/>
              <a:buChar char="ü"/>
            </a:pPr>
            <a:r>
              <a:rPr lang="en-US" sz="2000" dirty="0" smtClean="0"/>
              <a:t> Objects can send or receive message or information.</a:t>
            </a:r>
          </a:p>
          <a:p>
            <a:pPr>
              <a:buFont typeface="Wingdings" pitchFamily="2" charset="2"/>
              <a:buChar char="ü"/>
            </a:pPr>
            <a:r>
              <a:rPr lang="en-US" sz="2000" dirty="0" smtClean="0"/>
              <a:t>    Message passing involves name of object, name of function (message) and information to be send.</a:t>
            </a:r>
          </a:p>
          <a:p>
            <a:pPr>
              <a:buFont typeface="Wingdings" pitchFamily="2" charset="2"/>
              <a:buChar char="ü"/>
            </a:pPr>
            <a:r>
              <a:rPr lang="en-US" sz="2000" dirty="0" smtClean="0"/>
              <a:t>  For example, student. Mark(name). Here student is object, mark is message, name is information.</a:t>
            </a:r>
          </a:p>
          <a:p>
            <a:pPr eaLnBrk="1" hangingPunct="1">
              <a:buNone/>
            </a:pPr>
            <a:r>
              <a:rPr lang="en-US" sz="2400" b="1" dirty="0" smtClean="0">
                <a:latin typeface="Times New Roman" pitchFamily="18" charset="0"/>
                <a:cs typeface="Times New Roman" pitchFamily="18" charset="0"/>
              </a:rPr>
              <a:t>		 Object A                                       Object B</a:t>
            </a:r>
          </a:p>
          <a:p>
            <a:pPr eaLnBrk="1" hangingPunct="1">
              <a:buNone/>
            </a:pPr>
            <a:endParaRPr lang="en-US" sz="2400" b="1" dirty="0" smtClean="0">
              <a:latin typeface="Times New Roman" pitchFamily="18" charset="0"/>
              <a:cs typeface="Times New Roman" pitchFamily="18" charset="0"/>
            </a:endParaRPr>
          </a:p>
          <a:p>
            <a:pPr eaLnBrk="1" hangingPunct="1">
              <a:buNone/>
            </a:pPr>
            <a:r>
              <a:rPr lang="en-US" sz="2400" b="1" dirty="0" smtClean="0">
                <a:latin typeface="Times New Roman" pitchFamily="18" charset="0"/>
                <a:cs typeface="Times New Roman" pitchFamily="18" charset="0"/>
              </a:rPr>
              <a:t>		</a:t>
            </a:r>
          </a:p>
          <a:p>
            <a:pPr eaLnBrk="1" hangingPunct="1">
              <a:buNone/>
            </a:pPr>
            <a:endParaRPr lang="en-US" sz="2400" b="1" dirty="0" smtClean="0">
              <a:latin typeface="Times New Roman" pitchFamily="18" charset="0"/>
              <a:cs typeface="Times New Roman" pitchFamily="18" charset="0"/>
            </a:endParaRPr>
          </a:p>
        </p:txBody>
      </p:sp>
      <p:sp>
        <p:nvSpPr>
          <p:cNvPr id="138242" name="Rectangle 2"/>
          <p:cNvSpPr>
            <a:spLocks noGrp="1" noChangeArrowheads="1"/>
          </p:cNvSpPr>
          <p:nvPr>
            <p:ph type="title"/>
          </p:nvPr>
        </p:nvSpPr>
        <p:spPr>
          <a:xfrm>
            <a:off x="576262" y="0"/>
            <a:ext cx="8581073" cy="1255713"/>
          </a:xfrm>
        </p:spPr>
        <p:txBody>
          <a:bodyPr/>
          <a:lstStyle/>
          <a:p>
            <a:pPr eaLnBrk="1" fontAlgn="auto" hangingPunct="1">
              <a:spcAft>
                <a:spcPts val="0"/>
              </a:spcAft>
              <a:defRPr/>
            </a:pPr>
            <a:r>
              <a:rPr lang="en-US" b="1" u="sng" dirty="0" smtClean="0">
                <a:solidFill>
                  <a:srgbClr val="FF0000"/>
                </a:solidFill>
              </a:rPr>
              <a:t>Message Passing</a:t>
            </a:r>
            <a:endParaRPr lang="en-US" b="1" u="sng" dirty="0">
              <a:solidFill>
                <a:srgbClr val="FF0000"/>
              </a:solidFill>
            </a:endParaRPr>
          </a:p>
        </p:txBody>
      </p:sp>
      <p:grpSp>
        <p:nvGrpSpPr>
          <p:cNvPr id="20" name="Group 19"/>
          <p:cNvGrpSpPr/>
          <p:nvPr/>
        </p:nvGrpSpPr>
        <p:grpSpPr>
          <a:xfrm>
            <a:off x="881062" y="4605337"/>
            <a:ext cx="6324600" cy="2045653"/>
            <a:chOff x="762000" y="2819400"/>
            <a:chExt cx="7315200" cy="3581400"/>
          </a:xfrm>
        </p:grpSpPr>
        <p:grpSp>
          <p:nvGrpSpPr>
            <p:cNvPr id="9" name="Group 8"/>
            <p:cNvGrpSpPr/>
            <p:nvPr/>
          </p:nvGrpSpPr>
          <p:grpSpPr>
            <a:xfrm>
              <a:off x="762000" y="2819400"/>
              <a:ext cx="2743200" cy="3581400"/>
              <a:chOff x="762000" y="2819400"/>
              <a:chExt cx="2743200" cy="3581400"/>
            </a:xfrm>
          </p:grpSpPr>
          <p:sp>
            <p:nvSpPr>
              <p:cNvPr id="4" name="Rectangle 3"/>
              <p:cNvSpPr/>
              <p:nvPr/>
            </p:nvSpPr>
            <p:spPr>
              <a:xfrm>
                <a:off x="762000" y="2819400"/>
                <a:ext cx="2743200" cy="3581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1143000" y="2971800"/>
                <a:ext cx="1752600" cy="762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Data</a:t>
                </a:r>
                <a:endParaRPr lang="en-US" dirty="0"/>
              </a:p>
            </p:txBody>
          </p:sp>
          <p:sp>
            <p:nvSpPr>
              <p:cNvPr id="6" name="Rectangle 5"/>
              <p:cNvSpPr/>
              <p:nvPr/>
            </p:nvSpPr>
            <p:spPr>
              <a:xfrm>
                <a:off x="1143000" y="4876800"/>
                <a:ext cx="1752600" cy="762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Methods</a:t>
                </a:r>
                <a:endParaRPr lang="en-US" dirty="0"/>
              </a:p>
            </p:txBody>
          </p:sp>
          <p:cxnSp>
            <p:nvCxnSpPr>
              <p:cNvPr id="8" name="Straight Arrow Connector 7"/>
              <p:cNvCxnSpPr>
                <a:stCxn id="5" idx="2"/>
                <a:endCxn id="6" idx="0"/>
              </p:cNvCxnSpPr>
              <p:nvPr/>
            </p:nvCxnSpPr>
            <p:spPr>
              <a:xfrm rot="5400000">
                <a:off x="1447800" y="4305300"/>
                <a:ext cx="11430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nvGrpSpPr>
            <p:cNvPr id="10" name="Group 9"/>
            <p:cNvGrpSpPr/>
            <p:nvPr/>
          </p:nvGrpSpPr>
          <p:grpSpPr>
            <a:xfrm>
              <a:off x="5334000" y="2819400"/>
              <a:ext cx="2743200" cy="3581400"/>
              <a:chOff x="762000" y="2819400"/>
              <a:chExt cx="2743200" cy="3581400"/>
            </a:xfrm>
          </p:grpSpPr>
          <p:sp>
            <p:nvSpPr>
              <p:cNvPr id="11" name="Rectangle 10"/>
              <p:cNvSpPr/>
              <p:nvPr/>
            </p:nvSpPr>
            <p:spPr>
              <a:xfrm>
                <a:off x="762000" y="2819400"/>
                <a:ext cx="2743200" cy="3581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1143000" y="2971800"/>
                <a:ext cx="1752600" cy="762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Data</a:t>
                </a:r>
                <a:endParaRPr lang="en-US" dirty="0"/>
              </a:p>
            </p:txBody>
          </p:sp>
          <p:sp>
            <p:nvSpPr>
              <p:cNvPr id="13" name="Rectangle 12"/>
              <p:cNvSpPr/>
              <p:nvPr/>
            </p:nvSpPr>
            <p:spPr>
              <a:xfrm>
                <a:off x="1143000" y="4876800"/>
                <a:ext cx="1752600" cy="762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Methods</a:t>
                </a:r>
                <a:endParaRPr lang="en-US" dirty="0"/>
              </a:p>
            </p:txBody>
          </p:sp>
          <p:cxnSp>
            <p:nvCxnSpPr>
              <p:cNvPr id="14" name="Straight Arrow Connector 13"/>
              <p:cNvCxnSpPr>
                <a:stCxn id="12" idx="2"/>
                <a:endCxn id="13" idx="0"/>
              </p:cNvCxnSpPr>
              <p:nvPr/>
            </p:nvCxnSpPr>
            <p:spPr>
              <a:xfrm rot="5400000">
                <a:off x="1447800" y="4305300"/>
                <a:ext cx="11430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cxnSp>
          <p:nvCxnSpPr>
            <p:cNvPr id="16" name="Straight Arrow Connector 15"/>
            <p:cNvCxnSpPr>
              <a:stCxn id="6" idx="3"/>
              <a:endCxn id="13" idx="1"/>
            </p:cNvCxnSpPr>
            <p:nvPr/>
          </p:nvCxnSpPr>
          <p:spPr>
            <a:xfrm>
              <a:off x="2895600" y="5257800"/>
              <a:ext cx="28194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rot="10800000">
              <a:off x="2895600" y="5410200"/>
              <a:ext cx="28194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p:txBody>
          <a:bodyPr/>
          <a:lstStyle/>
          <a:p>
            <a:pPr eaLnBrk="1" hangingPunct="1"/>
            <a:r>
              <a:rPr lang="en-US" dirty="0" smtClean="0"/>
              <a:t> programs divided into object</a:t>
            </a:r>
          </a:p>
          <a:p>
            <a:pPr eaLnBrk="1" hangingPunct="1"/>
            <a:r>
              <a:rPr lang="en-US" dirty="0" smtClean="0"/>
              <a:t>Data is hidden &amp; cannot be accessed by external methods.</a:t>
            </a:r>
          </a:p>
          <a:p>
            <a:pPr eaLnBrk="1" hangingPunct="1"/>
            <a:r>
              <a:rPr lang="en-US" dirty="0" smtClean="0"/>
              <a:t>New data &amp; methods can be easily added.</a:t>
            </a:r>
          </a:p>
        </p:txBody>
      </p:sp>
      <p:sp>
        <p:nvSpPr>
          <p:cNvPr id="138242" name="Rectangle 2"/>
          <p:cNvSpPr>
            <a:spLocks noGrp="1" noChangeArrowheads="1"/>
          </p:cNvSpPr>
          <p:nvPr>
            <p:ph type="title"/>
          </p:nvPr>
        </p:nvSpPr>
        <p:spPr/>
        <p:txBody>
          <a:bodyPr/>
          <a:lstStyle/>
          <a:p>
            <a:pPr eaLnBrk="1" fontAlgn="auto" hangingPunct="1">
              <a:spcAft>
                <a:spcPts val="0"/>
              </a:spcAft>
              <a:defRPr/>
            </a:pPr>
            <a:r>
              <a:rPr lang="en-US" b="1" dirty="0" smtClean="0">
                <a:solidFill>
                  <a:srgbClr val="FF0000"/>
                </a:solidFill>
              </a:rPr>
              <a:t>Feature of OOPS</a:t>
            </a:r>
            <a:endParaRPr lang="en-US" b="1"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476728" y="1506855"/>
            <a:ext cx="8581073" cy="5692563"/>
          </a:xfrm>
        </p:spPr>
        <p:txBody>
          <a:bodyPr>
            <a:noAutofit/>
          </a:bodyPr>
          <a:lstStyle/>
          <a:p>
            <a:pPr>
              <a:lnSpc>
                <a:spcPct val="90000"/>
              </a:lnSpc>
            </a:pPr>
            <a:r>
              <a:rPr lang="en-US" sz="2400" i="1" dirty="0" smtClean="0">
                <a:latin typeface="Times New Roman" pitchFamily="18" charset="0"/>
                <a:cs typeface="Times New Roman" pitchFamily="18" charset="0"/>
              </a:rPr>
              <a:t>An interface is a collection of various method without definition(abstract)</a:t>
            </a:r>
            <a:endParaRPr lang="en-US" sz="2400" dirty="0" smtClean="0">
              <a:latin typeface="Times New Roman" pitchFamily="18" charset="0"/>
              <a:cs typeface="Times New Roman" pitchFamily="18" charset="0"/>
            </a:endParaRPr>
          </a:p>
          <a:p>
            <a:pPr eaLnBrk="1" hangingPunct="1">
              <a:lnSpc>
                <a:spcPct val="90000"/>
              </a:lnSpc>
            </a:pPr>
            <a:r>
              <a:rPr lang="en-US" sz="2400" dirty="0" smtClean="0">
                <a:latin typeface="Times New Roman" pitchFamily="18" charset="0"/>
                <a:cs typeface="Times New Roman" pitchFamily="18" charset="0"/>
              </a:rPr>
              <a:t>An </a:t>
            </a:r>
            <a:r>
              <a:rPr lang="en-US" sz="2400" i="1" dirty="0" smtClean="0">
                <a:latin typeface="Times New Roman" pitchFamily="18" charset="0"/>
                <a:cs typeface="Times New Roman" pitchFamily="18" charset="0"/>
              </a:rPr>
              <a:t>interface</a:t>
            </a:r>
            <a:r>
              <a:rPr lang="en-US" sz="2400" dirty="0" smtClean="0">
                <a:latin typeface="Times New Roman" pitchFamily="18" charset="0"/>
                <a:cs typeface="Times New Roman" pitchFamily="18" charset="0"/>
              </a:rPr>
              <a:t> looks like a class, but has no implementation.</a:t>
            </a:r>
          </a:p>
          <a:p>
            <a:pPr eaLnBrk="1" hangingPunct="1">
              <a:lnSpc>
                <a:spcPct val="90000"/>
              </a:lnSpc>
            </a:pPr>
            <a:r>
              <a:rPr lang="en-US" sz="2400" dirty="0" smtClean="0">
                <a:latin typeface="Times New Roman" pitchFamily="18" charset="0"/>
                <a:cs typeface="Times New Roman" pitchFamily="18" charset="0"/>
              </a:rPr>
              <a:t>The only thing it contains are declarations of </a:t>
            </a:r>
            <a:r>
              <a:rPr lang="en-US" sz="2400" i="1" dirty="0" smtClean="0">
                <a:latin typeface="Times New Roman" pitchFamily="18" charset="0"/>
                <a:cs typeface="Times New Roman" pitchFamily="18" charset="0"/>
              </a:rPr>
              <a:t>events</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indexers</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methods</a:t>
            </a:r>
            <a:r>
              <a:rPr lang="en-US" sz="2400" dirty="0" smtClean="0">
                <a:latin typeface="Times New Roman" pitchFamily="18" charset="0"/>
                <a:cs typeface="Times New Roman" pitchFamily="18" charset="0"/>
              </a:rPr>
              <a:t> and/or </a:t>
            </a:r>
            <a:r>
              <a:rPr lang="en-US" sz="2400" i="1" dirty="0" smtClean="0">
                <a:latin typeface="Times New Roman" pitchFamily="18" charset="0"/>
                <a:cs typeface="Times New Roman" pitchFamily="18" charset="0"/>
              </a:rPr>
              <a:t>properties</a:t>
            </a:r>
            <a:r>
              <a:rPr lang="en-US" sz="2400" dirty="0" smtClean="0">
                <a:latin typeface="Times New Roman" pitchFamily="18" charset="0"/>
                <a:cs typeface="Times New Roman" pitchFamily="18" charset="0"/>
              </a:rPr>
              <a:t>.</a:t>
            </a:r>
          </a:p>
          <a:p>
            <a:pPr eaLnBrk="1" hangingPunct="1">
              <a:lnSpc>
                <a:spcPct val="90000"/>
              </a:lnSpc>
            </a:pPr>
            <a:r>
              <a:rPr lang="en-US" sz="2400" dirty="0" smtClean="0">
                <a:latin typeface="Times New Roman" pitchFamily="18" charset="0"/>
                <a:cs typeface="Times New Roman" pitchFamily="18" charset="0"/>
              </a:rPr>
              <a:t>The reason </a:t>
            </a:r>
            <a:r>
              <a:rPr lang="en-US" sz="2400" i="1" dirty="0" smtClean="0">
                <a:latin typeface="Times New Roman" pitchFamily="18" charset="0"/>
                <a:cs typeface="Times New Roman" pitchFamily="18" charset="0"/>
              </a:rPr>
              <a:t>interfaces</a:t>
            </a:r>
            <a:r>
              <a:rPr lang="en-US" sz="2400" dirty="0" smtClean="0">
                <a:latin typeface="Times New Roman" pitchFamily="18" charset="0"/>
                <a:cs typeface="Times New Roman" pitchFamily="18" charset="0"/>
              </a:rPr>
              <a:t> only provide declarations is because they are inherited by </a:t>
            </a:r>
            <a:r>
              <a:rPr lang="en-US" sz="2400" i="1" dirty="0" smtClean="0">
                <a:latin typeface="Times New Roman" pitchFamily="18" charset="0"/>
                <a:cs typeface="Times New Roman" pitchFamily="18" charset="0"/>
              </a:rPr>
              <a:t>classes</a:t>
            </a:r>
            <a:r>
              <a:rPr lang="en-US" sz="2400" dirty="0" smtClean="0">
                <a:latin typeface="Times New Roman" pitchFamily="18" charset="0"/>
                <a:cs typeface="Times New Roman" pitchFamily="18" charset="0"/>
              </a:rPr>
              <a:t> and </a:t>
            </a:r>
            <a:r>
              <a:rPr lang="en-US" sz="2400" i="1" dirty="0" smtClean="0">
                <a:latin typeface="Times New Roman" pitchFamily="18" charset="0"/>
                <a:cs typeface="Times New Roman" pitchFamily="18" charset="0"/>
              </a:rPr>
              <a:t>struts.</a:t>
            </a:r>
          </a:p>
          <a:p>
            <a:pPr eaLnBrk="1" hangingPunct="1">
              <a:lnSpc>
                <a:spcPct val="90000"/>
              </a:lnSpc>
              <a:buNone/>
            </a:pPr>
            <a:r>
              <a:rPr lang="en-US" sz="2400" b="1" i="1" u="sng" dirty="0" smtClean="0">
                <a:solidFill>
                  <a:srgbClr val="7030A0"/>
                </a:solidFill>
                <a:latin typeface="Times New Roman" pitchFamily="18" charset="0"/>
                <a:cs typeface="Times New Roman" pitchFamily="18" charset="0"/>
              </a:rPr>
              <a:t>Syntax:</a:t>
            </a:r>
          </a:p>
          <a:p>
            <a:pPr eaLnBrk="1" hangingPunct="1">
              <a:lnSpc>
                <a:spcPct val="90000"/>
              </a:lnSpc>
              <a:buNone/>
            </a:pPr>
            <a:r>
              <a:rPr lang="en-US" sz="2400" i="1" dirty="0" smtClean="0">
                <a:latin typeface="Times New Roman" pitchFamily="18" charset="0"/>
                <a:cs typeface="Times New Roman" pitchFamily="18" charset="0"/>
              </a:rPr>
              <a:t>interface &lt;interface name&gt;</a:t>
            </a:r>
            <a:r>
              <a:rPr lang="en-US" sz="2400" dirty="0" smtClean="0">
                <a:latin typeface="Times New Roman" pitchFamily="18" charset="0"/>
                <a:cs typeface="Times New Roman" pitchFamily="18" charset="0"/>
              </a:rPr>
              <a:t> </a:t>
            </a:r>
          </a:p>
          <a:p>
            <a:pPr eaLnBrk="1" hangingPunct="1">
              <a:lnSpc>
                <a:spcPct val="90000"/>
              </a:lnSpc>
              <a:buNone/>
            </a:pPr>
            <a:r>
              <a:rPr lang="en-US" sz="2400" dirty="0" smtClean="0">
                <a:latin typeface="Times New Roman" pitchFamily="18" charset="0"/>
                <a:cs typeface="Times New Roman" pitchFamily="18" charset="0"/>
              </a:rPr>
              <a:t>{</a:t>
            </a:r>
          </a:p>
          <a:p>
            <a:pPr eaLnBrk="1" hangingPunct="1">
              <a:lnSpc>
                <a:spcPct val="90000"/>
              </a:lnSpc>
              <a:buNone/>
            </a:pPr>
            <a:r>
              <a:rPr lang="en-US" sz="2400" dirty="0" smtClean="0">
                <a:latin typeface="Times New Roman" pitchFamily="18" charset="0"/>
                <a:cs typeface="Times New Roman" pitchFamily="18" charset="0"/>
              </a:rPr>
              <a:t>Return type method_name1(parameter_list);</a:t>
            </a:r>
          </a:p>
          <a:p>
            <a:pPr eaLnBrk="1" hangingPunct="1">
              <a:lnSpc>
                <a:spcPct val="90000"/>
              </a:lnSpc>
              <a:buNone/>
            </a:pPr>
            <a:r>
              <a:rPr lang="en-US" sz="2400" dirty="0" smtClean="0">
                <a:latin typeface="Times New Roman" pitchFamily="18" charset="0"/>
                <a:cs typeface="Times New Roman" pitchFamily="18" charset="0"/>
              </a:rPr>
              <a:t>Type final variableName=value;</a:t>
            </a:r>
          </a:p>
          <a:p>
            <a:pPr eaLnBrk="1" hangingPunct="1">
              <a:lnSpc>
                <a:spcPct val="90000"/>
              </a:lnSpc>
              <a:buNone/>
            </a:pPr>
            <a:r>
              <a:rPr lang="en-US" sz="2400" dirty="0" smtClean="0">
                <a:latin typeface="Times New Roman" pitchFamily="18" charset="0"/>
                <a:cs typeface="Times New Roman" pitchFamily="18" charset="0"/>
              </a:rPr>
              <a:t>}</a:t>
            </a:r>
          </a:p>
        </p:txBody>
      </p:sp>
      <p:sp>
        <p:nvSpPr>
          <p:cNvPr id="144386" name="Rectangle 2"/>
          <p:cNvSpPr>
            <a:spLocks noGrp="1" noChangeArrowheads="1"/>
          </p:cNvSpPr>
          <p:nvPr>
            <p:ph type="title"/>
          </p:nvPr>
        </p:nvSpPr>
        <p:spPr/>
        <p:txBody>
          <a:bodyPr/>
          <a:lstStyle/>
          <a:p>
            <a:pPr>
              <a:defRPr/>
            </a:pPr>
            <a:r>
              <a:rPr lang="en-US" b="1" i="1" u="sng" dirty="0"/>
              <a:t>Interface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a:xfrm>
            <a:off x="476729" y="1841712"/>
            <a:ext cx="8581073" cy="4018280"/>
          </a:xfrm>
        </p:spPr>
        <p:txBody>
          <a:bodyPr/>
          <a:lstStyle/>
          <a:p>
            <a:pPr eaLnBrk="1" hangingPunct="1"/>
            <a:r>
              <a:rPr lang="en-US" sz="2800" dirty="0" smtClean="0"/>
              <a:t>Constructor used to initialize the variable, object and function.</a:t>
            </a:r>
          </a:p>
          <a:p>
            <a:pPr eaLnBrk="1" hangingPunct="1"/>
            <a:r>
              <a:rPr lang="en-US" sz="2800" dirty="0" smtClean="0"/>
              <a:t>A constructor is invoked automatically when you create an instance of class.</a:t>
            </a:r>
          </a:p>
          <a:p>
            <a:pPr eaLnBrk="1" hangingPunct="1"/>
            <a:r>
              <a:rPr lang="en-US" sz="2800" dirty="0" smtClean="0"/>
              <a:t>Constructor name and class name are same.</a:t>
            </a:r>
          </a:p>
          <a:p>
            <a:pPr eaLnBrk="1" hangingPunct="1"/>
            <a:r>
              <a:rPr lang="en-US" sz="2800" dirty="0" smtClean="0"/>
              <a:t>Does not use void keyword.</a:t>
            </a:r>
          </a:p>
          <a:p>
            <a:pPr eaLnBrk="1" hangingPunct="1"/>
            <a:r>
              <a:rPr lang="en-US" sz="2800" dirty="0" smtClean="0"/>
              <a:t>Does not call explicitly.</a:t>
            </a:r>
          </a:p>
          <a:p>
            <a:pPr eaLnBrk="1" hangingPunct="1">
              <a:buFontTx/>
              <a:buNone/>
            </a:pPr>
            <a:endParaRPr lang="en-US" sz="2800" dirty="0" smtClean="0"/>
          </a:p>
          <a:p>
            <a:pPr eaLnBrk="1" hangingPunct="1">
              <a:buFontTx/>
              <a:buNone/>
            </a:pPr>
            <a:endParaRPr lang="en-US" sz="2800" dirty="0" smtClean="0"/>
          </a:p>
          <a:p>
            <a:pPr eaLnBrk="1" hangingPunct="1">
              <a:buFontTx/>
              <a:buNone/>
            </a:pPr>
            <a:endParaRPr lang="en-US" sz="2800" dirty="0" smtClean="0"/>
          </a:p>
        </p:txBody>
      </p:sp>
      <p:sp>
        <p:nvSpPr>
          <p:cNvPr id="130050" name="Rectangle 2"/>
          <p:cNvSpPr>
            <a:spLocks noGrp="1" noChangeArrowheads="1"/>
          </p:cNvSpPr>
          <p:nvPr>
            <p:ph type="title"/>
          </p:nvPr>
        </p:nvSpPr>
        <p:spPr/>
        <p:txBody>
          <a:bodyPr/>
          <a:lstStyle/>
          <a:p>
            <a:pPr>
              <a:defRPr/>
            </a:pPr>
            <a:r>
              <a:rPr lang="en-US" dirty="0"/>
              <a:t>Constructor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397275" y="2176568"/>
            <a:ext cx="8581073" cy="3599709"/>
          </a:xfrm>
        </p:spPr>
        <p:txBody>
          <a:bodyPr/>
          <a:lstStyle/>
          <a:p>
            <a:pPr marL="609422" indent="-609422"/>
            <a:r>
              <a:rPr lang="en-US" dirty="0" smtClean="0"/>
              <a:t>Default Constructor </a:t>
            </a:r>
          </a:p>
          <a:p>
            <a:pPr marL="609422" indent="-609422"/>
            <a:r>
              <a:rPr lang="en-US" dirty="0" smtClean="0"/>
              <a:t>Parameterized Constructor </a:t>
            </a:r>
          </a:p>
          <a:p>
            <a:pPr marL="609422" indent="-609422"/>
            <a:r>
              <a:rPr lang="en-US" dirty="0" smtClean="0"/>
              <a:t>Copy Constructor </a:t>
            </a:r>
          </a:p>
          <a:p>
            <a:pPr marL="609422" indent="-609422"/>
            <a:r>
              <a:rPr lang="en-US" dirty="0" smtClean="0"/>
              <a:t>Static Constructor </a:t>
            </a:r>
          </a:p>
          <a:p>
            <a:pPr marL="609422" indent="-609422"/>
            <a:r>
              <a:rPr lang="en-US" dirty="0" smtClean="0"/>
              <a:t>Private Constructor </a:t>
            </a:r>
          </a:p>
        </p:txBody>
      </p:sp>
      <p:sp>
        <p:nvSpPr>
          <p:cNvPr id="132098" name="Rectangle 2"/>
          <p:cNvSpPr>
            <a:spLocks noGrp="1" noChangeArrowheads="1"/>
          </p:cNvSpPr>
          <p:nvPr>
            <p:ph type="title"/>
          </p:nvPr>
        </p:nvSpPr>
        <p:spPr/>
        <p:txBody>
          <a:bodyPr/>
          <a:lstStyle/>
          <a:p>
            <a:pPr>
              <a:defRPr/>
            </a:pPr>
            <a:r>
              <a:rPr lang="en-US" dirty="0"/>
              <a:t>Types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p:txBody>
          <a:bodyPr/>
          <a:lstStyle/>
          <a:p>
            <a:pPr eaLnBrk="1" hangingPunct="1"/>
            <a:r>
              <a:rPr lang="en-US" dirty="0" smtClean="0"/>
              <a:t>A constructor without any parameters is called as default constructor. </a:t>
            </a:r>
          </a:p>
          <a:p>
            <a:pPr eaLnBrk="1" hangingPunct="1"/>
            <a:r>
              <a:rPr lang="en-US" dirty="0" smtClean="0"/>
              <a:t>Drawback of default constructor is every instance of the class will be initialized to same values and it is not possible to initialize each instance of the class to different values.</a:t>
            </a:r>
            <a:br>
              <a:rPr lang="en-US" dirty="0" smtClean="0"/>
            </a:br>
            <a:endParaRPr lang="en-US" dirty="0" smtClean="0"/>
          </a:p>
        </p:txBody>
      </p:sp>
      <p:sp>
        <p:nvSpPr>
          <p:cNvPr id="140290" name="Rectangle 2"/>
          <p:cNvSpPr>
            <a:spLocks noGrp="1" noChangeArrowheads="1"/>
          </p:cNvSpPr>
          <p:nvPr>
            <p:ph type="title"/>
          </p:nvPr>
        </p:nvSpPr>
        <p:spPr/>
        <p:txBody>
          <a:bodyPr/>
          <a:lstStyle/>
          <a:p>
            <a:pPr>
              <a:defRPr/>
            </a:pPr>
            <a:r>
              <a:rPr lang="en-US" dirty="0" smtClean="0"/>
              <a:t>1.Default </a:t>
            </a:r>
            <a:r>
              <a:rPr lang="en-US" dirty="0"/>
              <a:t>Constructor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p:txBody>
          <a:bodyPr/>
          <a:lstStyle/>
          <a:p>
            <a:pPr eaLnBrk="1" hangingPunct="1"/>
            <a:r>
              <a:rPr lang="en-US" dirty="0" smtClean="0"/>
              <a:t>A constructor with at least one parameter is called as parameterized constructor. </a:t>
            </a:r>
          </a:p>
          <a:p>
            <a:pPr eaLnBrk="1" hangingPunct="1"/>
            <a:r>
              <a:rPr lang="en-US" dirty="0" smtClean="0"/>
              <a:t>Advantage of parameterized constructor is you can initialize each instance of the class to different values. </a:t>
            </a:r>
          </a:p>
        </p:txBody>
      </p:sp>
      <p:sp>
        <p:nvSpPr>
          <p:cNvPr id="141314" name="Rectangle 2"/>
          <p:cNvSpPr>
            <a:spLocks noGrp="1" noChangeArrowheads="1"/>
          </p:cNvSpPr>
          <p:nvPr>
            <p:ph type="title"/>
          </p:nvPr>
        </p:nvSpPr>
        <p:spPr>
          <a:xfrm>
            <a:off x="476729" y="502285"/>
            <a:ext cx="8581073" cy="1520807"/>
          </a:xfrm>
        </p:spPr>
        <p:txBody>
          <a:bodyPr/>
          <a:lstStyle/>
          <a:p>
            <a:pPr>
              <a:defRPr/>
            </a:pPr>
            <a:r>
              <a:rPr lang="en-US" sz="4000" dirty="0" smtClean="0"/>
              <a:t>2.Parameterized </a:t>
            </a:r>
            <a:r>
              <a:rPr lang="en-US" sz="4000" dirty="0"/>
              <a:t>Constructor </a:t>
            </a:r>
            <a:br>
              <a:rPr lang="en-US" sz="4000" dirty="0"/>
            </a:br>
            <a:endParaRPr lang="en-US" sz="4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476730" y="837150"/>
            <a:ext cx="9057798" cy="5893131"/>
          </a:xfrm>
        </p:spPr>
        <p:txBody>
          <a:bodyPr>
            <a:normAutofit fontScale="77500" lnSpcReduction="20000"/>
          </a:bodyPr>
          <a:lstStyle/>
          <a:p>
            <a:pPr eaLnBrk="1" hangingPunct="1"/>
            <a:r>
              <a:rPr lang="en-US" dirty="0" smtClean="0"/>
              <a:t>Class </a:t>
            </a:r>
            <a:r>
              <a:rPr lang="en-US" dirty="0" smtClean="0"/>
              <a:t>is a</a:t>
            </a:r>
            <a:r>
              <a:rPr lang="en-US" dirty="0" smtClean="0"/>
              <a:t> </a:t>
            </a:r>
            <a:r>
              <a:rPr lang="en-US" dirty="0" smtClean="0"/>
              <a:t>user defined data type.</a:t>
            </a:r>
          </a:p>
          <a:p>
            <a:pPr eaLnBrk="1" hangingPunct="1"/>
            <a:r>
              <a:rPr lang="en-US" dirty="0" smtClean="0"/>
              <a:t>It is a collection of object.</a:t>
            </a:r>
          </a:p>
          <a:p>
            <a:pPr eaLnBrk="1" hangingPunct="1"/>
            <a:r>
              <a:rPr lang="en-US" dirty="0" smtClean="0"/>
              <a:t>A group of object same behaviors.</a:t>
            </a:r>
          </a:p>
          <a:p>
            <a:pPr eaLnBrk="1" hangingPunct="1"/>
            <a:r>
              <a:rPr lang="en-US" dirty="0" smtClean="0"/>
              <a:t>Collection  Member Variable and Member method</a:t>
            </a:r>
          </a:p>
          <a:p>
            <a:pPr eaLnBrk="1" hangingPunct="1">
              <a:buNone/>
            </a:pPr>
            <a:r>
              <a:rPr lang="en-US" dirty="0" smtClean="0">
                <a:solidFill>
                  <a:srgbClr val="FF0000"/>
                </a:solidFill>
              </a:rPr>
              <a:t>Syntax:</a:t>
            </a:r>
          </a:p>
          <a:p>
            <a:pPr eaLnBrk="1" hangingPunct="1">
              <a:buNone/>
            </a:pPr>
            <a:r>
              <a:rPr lang="en-US" dirty="0" smtClean="0"/>
              <a:t>class &lt;class name&gt;</a:t>
            </a:r>
          </a:p>
          <a:p>
            <a:pPr eaLnBrk="1" hangingPunct="1">
              <a:buNone/>
            </a:pPr>
            <a:r>
              <a:rPr lang="en-US" dirty="0" smtClean="0"/>
              <a:t>{</a:t>
            </a:r>
          </a:p>
          <a:p>
            <a:pPr eaLnBrk="1" hangingPunct="1">
              <a:buNone/>
            </a:pPr>
            <a:r>
              <a:rPr lang="en-US" dirty="0" smtClean="0"/>
              <a:t>Member </a:t>
            </a:r>
            <a:r>
              <a:rPr lang="en-US" dirty="0" smtClean="0"/>
              <a:t>Variable //</a:t>
            </a:r>
            <a:r>
              <a:rPr lang="en-US" dirty="0" smtClean="0"/>
              <a:t>Physical Propriety of characteristic     (int  sno;)</a:t>
            </a:r>
          </a:p>
          <a:p>
            <a:pPr eaLnBrk="1" hangingPunct="1">
              <a:buNone/>
            </a:pPr>
            <a:endParaRPr lang="en-US" dirty="0" smtClean="0"/>
          </a:p>
          <a:p>
            <a:pPr eaLnBrk="1" hangingPunct="1">
              <a:buNone/>
            </a:pPr>
            <a:r>
              <a:rPr lang="en-US" dirty="0" smtClean="0"/>
              <a:t>Member Method </a:t>
            </a:r>
            <a:r>
              <a:rPr lang="en-US" dirty="0" smtClean="0"/>
              <a:t> //</a:t>
            </a:r>
            <a:r>
              <a:rPr lang="en-US" dirty="0" smtClean="0"/>
              <a:t>Behavior  of characteristic              (void get())</a:t>
            </a:r>
          </a:p>
          <a:p>
            <a:pPr eaLnBrk="1" hangingPunct="1">
              <a:buNone/>
            </a:pPr>
            <a:r>
              <a:rPr lang="en-US" dirty="0" smtClean="0"/>
              <a:t>}</a:t>
            </a:r>
          </a:p>
          <a:p>
            <a:pPr eaLnBrk="1" hangingPunct="1">
              <a:buFontTx/>
              <a:buNone/>
            </a:pPr>
            <a:r>
              <a:rPr lang="en-US" dirty="0" smtClean="0"/>
              <a:t>Example:</a:t>
            </a:r>
          </a:p>
          <a:p>
            <a:pPr eaLnBrk="1" hangingPunct="1">
              <a:buFontTx/>
              <a:buNone/>
            </a:pPr>
            <a:r>
              <a:rPr lang="en-US" dirty="0" smtClean="0"/>
              <a:t>             building , chair</a:t>
            </a:r>
          </a:p>
          <a:p>
            <a:pPr eaLnBrk="1" hangingPunct="1">
              <a:buFontTx/>
              <a:buNone/>
            </a:pPr>
            <a:endParaRPr lang="en-US" dirty="0" smtClean="0"/>
          </a:p>
        </p:txBody>
      </p:sp>
      <p:sp>
        <p:nvSpPr>
          <p:cNvPr id="70658" name="Rectangle 2"/>
          <p:cNvSpPr>
            <a:spLocks noGrp="1" noChangeArrowheads="1"/>
          </p:cNvSpPr>
          <p:nvPr>
            <p:ph type="title"/>
          </p:nvPr>
        </p:nvSpPr>
        <p:spPr>
          <a:xfrm>
            <a:off x="476730" y="0"/>
            <a:ext cx="8581073" cy="920856"/>
          </a:xfrm>
        </p:spPr>
        <p:txBody>
          <a:bodyPr/>
          <a:lstStyle/>
          <a:p>
            <a:pPr>
              <a:defRPr/>
            </a:pPr>
            <a:r>
              <a:rPr lang="en-US" dirty="0"/>
              <a:t>Class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062" y="185737"/>
            <a:ext cx="1524000" cy="1531551"/>
          </a:xfrm>
          <a:prstGeom prst="rect">
            <a:avLst/>
          </a:prstGeom>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p:txBody>
          <a:bodyPr/>
          <a:lstStyle/>
          <a:p>
            <a:pPr eaLnBrk="1" hangingPunct="1"/>
            <a:r>
              <a:rPr lang="en-US" dirty="0" smtClean="0"/>
              <a:t>A parameterized constructor that contains a parameter of same class type is called as copy constructor. </a:t>
            </a:r>
          </a:p>
          <a:p>
            <a:pPr eaLnBrk="1" hangingPunct="1"/>
            <a:r>
              <a:rPr lang="en-US" dirty="0" smtClean="0"/>
              <a:t>Main purpose of copy constructor is to initialize new instance to the values of an existing instance. </a:t>
            </a:r>
          </a:p>
        </p:txBody>
      </p:sp>
      <p:sp>
        <p:nvSpPr>
          <p:cNvPr id="142338" name="Rectangle 2"/>
          <p:cNvSpPr>
            <a:spLocks noGrp="1" noChangeArrowheads="1"/>
          </p:cNvSpPr>
          <p:nvPr>
            <p:ph type="title"/>
          </p:nvPr>
        </p:nvSpPr>
        <p:spPr>
          <a:xfrm>
            <a:off x="556182" y="586000"/>
            <a:ext cx="8581073" cy="1102237"/>
          </a:xfrm>
        </p:spPr>
        <p:txBody>
          <a:bodyPr>
            <a:normAutofit fontScale="90000"/>
          </a:bodyPr>
          <a:lstStyle/>
          <a:p>
            <a:pPr>
              <a:defRPr/>
            </a:pPr>
            <a:r>
              <a:rPr lang="en-US" sz="4000" dirty="0" smtClean="0"/>
              <a:t>3.Copy </a:t>
            </a:r>
            <a:r>
              <a:rPr lang="en-US" sz="4000" dirty="0"/>
              <a:t>Constructor </a:t>
            </a:r>
            <a:br>
              <a:rPr lang="en-US" sz="4000" dirty="0"/>
            </a:br>
            <a:endParaRPr lang="en-US" sz="4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476729" y="2511425"/>
            <a:ext cx="8581073" cy="4520565"/>
          </a:xfrm>
        </p:spPr>
        <p:txBody>
          <a:bodyPr/>
          <a:lstStyle/>
          <a:p>
            <a:pPr eaLnBrk="1" hangingPunct="1"/>
            <a:r>
              <a:rPr lang="en-US" dirty="0" smtClean="0"/>
              <a:t>Static constructor used to initialize the static variables of class.</a:t>
            </a:r>
          </a:p>
          <a:p>
            <a:pPr eaLnBrk="1" hangingPunct="1"/>
            <a:r>
              <a:rPr lang="en-US" dirty="0" smtClean="0"/>
              <a:t>Variables are created by using static keyword.     </a:t>
            </a:r>
          </a:p>
        </p:txBody>
      </p:sp>
      <p:sp>
        <p:nvSpPr>
          <p:cNvPr id="134146" name="Rectangle 2"/>
          <p:cNvSpPr>
            <a:spLocks noGrp="1" noChangeArrowheads="1"/>
          </p:cNvSpPr>
          <p:nvPr>
            <p:ph type="title"/>
          </p:nvPr>
        </p:nvSpPr>
        <p:spPr>
          <a:xfrm>
            <a:off x="476729" y="669716"/>
            <a:ext cx="8581073" cy="1520807"/>
          </a:xfrm>
        </p:spPr>
        <p:txBody>
          <a:bodyPr/>
          <a:lstStyle/>
          <a:p>
            <a:pPr>
              <a:defRPr/>
            </a:pPr>
            <a:r>
              <a:rPr lang="en-US" sz="4000" dirty="0" smtClean="0"/>
              <a:t>4.Static </a:t>
            </a:r>
            <a:r>
              <a:rPr lang="en-US" sz="4000" dirty="0"/>
              <a:t>Constructor</a:t>
            </a:r>
            <a:br>
              <a:rPr lang="en-US" sz="4000" dirty="0"/>
            </a:br>
            <a:endParaRPr lang="en-US" sz="4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293370" y="1088286"/>
            <a:ext cx="9002793" cy="5525136"/>
          </a:xfrm>
        </p:spPr>
        <p:txBody>
          <a:bodyPr>
            <a:normAutofit/>
          </a:bodyPr>
          <a:lstStyle/>
          <a:p>
            <a:pPr eaLnBrk="1" hangingPunct="1"/>
            <a:r>
              <a:rPr lang="en-US" sz="2800" dirty="0" smtClean="0"/>
              <a:t>Arrays works as collections of items, for instance strings. You can use them to gather items in a single group, and perform various operations on them, e.g. sorting</a:t>
            </a:r>
          </a:p>
          <a:p>
            <a:pPr eaLnBrk="1" hangingPunct="1">
              <a:buFontTx/>
              <a:buNone/>
            </a:pPr>
            <a:endParaRPr lang="en-US" sz="2800" dirty="0" smtClean="0"/>
          </a:p>
          <a:p>
            <a:pPr eaLnBrk="1" hangingPunct="1"/>
            <a:r>
              <a:rPr lang="en-US" sz="2800" dirty="0" smtClean="0"/>
              <a:t>Arrays are declared much like variables, with a set of [] brackets after the data type, like this: </a:t>
            </a:r>
          </a:p>
          <a:p>
            <a:pPr eaLnBrk="1" hangingPunct="1"/>
            <a:r>
              <a:rPr lang="en-US" sz="2800" dirty="0" smtClean="0"/>
              <a:t>The index start from Zero</a:t>
            </a:r>
            <a:br>
              <a:rPr lang="en-US" sz="2800" dirty="0" smtClean="0"/>
            </a:br>
            <a:r>
              <a:rPr lang="en-US" sz="2800" dirty="0" smtClean="0"/>
              <a:t/>
            </a:r>
            <a:br>
              <a:rPr lang="en-US" sz="2800" dirty="0" smtClean="0"/>
            </a:br>
            <a:endParaRPr lang="en-US" sz="2800" dirty="0" smtClean="0"/>
          </a:p>
        </p:txBody>
      </p:sp>
      <p:sp>
        <p:nvSpPr>
          <p:cNvPr id="69634" name="Rectangle 2"/>
          <p:cNvSpPr>
            <a:spLocks noGrp="1" noChangeArrowheads="1"/>
          </p:cNvSpPr>
          <p:nvPr>
            <p:ph type="title"/>
          </p:nvPr>
        </p:nvSpPr>
        <p:spPr>
          <a:xfrm>
            <a:off x="476727" y="251143"/>
            <a:ext cx="8581073" cy="1172001"/>
          </a:xfrm>
        </p:spPr>
        <p:txBody>
          <a:bodyPr/>
          <a:lstStyle/>
          <a:p>
            <a:pPr>
              <a:defRPr/>
            </a:pPr>
            <a:r>
              <a:rPr lang="en-US" dirty="0"/>
              <a:t>Array</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293370" y="1088286"/>
            <a:ext cx="9002793" cy="5525136"/>
          </a:xfrm>
        </p:spPr>
        <p:txBody>
          <a:bodyPr>
            <a:normAutofit/>
          </a:bodyPr>
          <a:lstStyle/>
          <a:p>
            <a:pPr eaLnBrk="1" hangingPunct="1">
              <a:buNone/>
            </a:pPr>
            <a:r>
              <a:rPr lang="en-US" sz="2800" dirty="0" smtClean="0"/>
              <a:t>It is used to represent list</a:t>
            </a:r>
          </a:p>
          <a:p>
            <a:pPr eaLnBrk="1" hangingPunct="1">
              <a:buNone/>
            </a:pPr>
            <a:r>
              <a:rPr lang="en-US" sz="2800" b="1" dirty="0" smtClean="0">
                <a:solidFill>
                  <a:srgbClr val="7030A0"/>
                </a:solidFill>
              </a:rPr>
              <a:t>Syntax</a:t>
            </a:r>
          </a:p>
          <a:p>
            <a:pPr eaLnBrk="1" hangingPunct="1">
              <a:buNone/>
            </a:pPr>
            <a:r>
              <a:rPr lang="en-US" sz="2800" dirty="0" smtClean="0"/>
              <a:t>type[]  &lt;arrayname&gt;= new  type[size];</a:t>
            </a:r>
          </a:p>
          <a:p>
            <a:pPr eaLnBrk="1" hangingPunct="1">
              <a:buNone/>
            </a:pPr>
            <a:endParaRPr lang="en-US" sz="2800" dirty="0" smtClean="0"/>
          </a:p>
          <a:p>
            <a:pPr eaLnBrk="1" hangingPunct="1">
              <a:buFont typeface="Wingdings" pitchFamily="2" charset="2"/>
              <a:buChar char="ü"/>
            </a:pPr>
            <a:r>
              <a:rPr lang="en-US" sz="2800" dirty="0" smtClean="0"/>
              <a:t>type[] base type of array it determines the data type  for each element the compress on array.</a:t>
            </a:r>
          </a:p>
          <a:p>
            <a:pPr eaLnBrk="1" hangingPunct="1">
              <a:buFont typeface="Wingdings" pitchFamily="2" charset="2"/>
              <a:buChar char="ü"/>
            </a:pPr>
            <a:r>
              <a:rPr lang="en-US" sz="2800" dirty="0" smtClean="0"/>
              <a:t>new is special operator that allocated memory</a:t>
            </a:r>
          </a:p>
          <a:p>
            <a:pPr eaLnBrk="1" hangingPunct="1">
              <a:buNone/>
            </a:pPr>
            <a:r>
              <a:rPr lang="en-US" sz="2800" dirty="0" smtClean="0"/>
              <a:t> </a:t>
            </a:r>
            <a:r>
              <a:rPr lang="en-US" sz="2800" b="1" u="sng" dirty="0" smtClean="0">
                <a:solidFill>
                  <a:srgbClr val="7030A0"/>
                </a:solidFill>
              </a:rPr>
              <a:t>Example:</a:t>
            </a:r>
          </a:p>
          <a:p>
            <a:pPr eaLnBrk="1" hangingPunct="1">
              <a:buNone/>
            </a:pPr>
            <a:r>
              <a:rPr lang="en-US" sz="2800" dirty="0" smtClean="0"/>
              <a:t>int[] a=new int[] {1,2,3,4,5};</a:t>
            </a:r>
          </a:p>
          <a:p>
            <a:pPr eaLnBrk="1" hangingPunct="1">
              <a:buNone/>
            </a:pPr>
            <a:r>
              <a:rPr lang="en-US" sz="2800" dirty="0" smtClean="0"/>
              <a:t>We also declare &amp; initialize in the same line</a:t>
            </a:r>
          </a:p>
        </p:txBody>
      </p:sp>
      <p:sp>
        <p:nvSpPr>
          <p:cNvPr id="69634" name="Rectangle 2"/>
          <p:cNvSpPr>
            <a:spLocks noGrp="1" noChangeArrowheads="1"/>
          </p:cNvSpPr>
          <p:nvPr>
            <p:ph type="title"/>
          </p:nvPr>
        </p:nvSpPr>
        <p:spPr>
          <a:xfrm>
            <a:off x="476727" y="3"/>
            <a:ext cx="8581073" cy="920855"/>
          </a:xfrm>
        </p:spPr>
        <p:txBody>
          <a:bodyPr/>
          <a:lstStyle/>
          <a:p>
            <a:pPr>
              <a:defRPr/>
            </a:pPr>
            <a:r>
              <a:rPr lang="en-US" dirty="0" smtClean="0"/>
              <a:t>Single Dimensional Array</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293370" y="1088286"/>
            <a:ext cx="9002793" cy="5525136"/>
          </a:xfrm>
        </p:spPr>
        <p:txBody>
          <a:bodyPr>
            <a:normAutofit/>
          </a:bodyPr>
          <a:lstStyle/>
          <a:p>
            <a:pPr eaLnBrk="1" hangingPunct="1">
              <a:buNone/>
            </a:pPr>
            <a:r>
              <a:rPr lang="en-US" sz="2800" dirty="0" smtClean="0"/>
              <a:t> contain row &amp; columns in which each element is uniquely specified by row &amp; column coordinate</a:t>
            </a:r>
          </a:p>
          <a:p>
            <a:pPr eaLnBrk="1" hangingPunct="1">
              <a:buNone/>
            </a:pPr>
            <a:r>
              <a:rPr lang="en-US" sz="2800" b="1" u="sng" dirty="0" smtClean="0">
                <a:solidFill>
                  <a:srgbClr val="7030A0"/>
                </a:solidFill>
              </a:rPr>
              <a:t>Syntax</a:t>
            </a:r>
          </a:p>
          <a:p>
            <a:pPr eaLnBrk="1" hangingPunct="1">
              <a:buNone/>
            </a:pPr>
            <a:r>
              <a:rPr lang="en-US" sz="2800" dirty="0" smtClean="0"/>
              <a:t>type[,]  &lt;arrayname&gt;= new  type[row,column];</a:t>
            </a:r>
          </a:p>
          <a:p>
            <a:pPr eaLnBrk="1" hangingPunct="1">
              <a:buNone/>
            </a:pPr>
            <a:r>
              <a:rPr lang="en-US" sz="2800" b="1" dirty="0" smtClean="0">
                <a:solidFill>
                  <a:srgbClr val="7030A0"/>
                </a:solidFill>
              </a:rPr>
              <a:t>Example</a:t>
            </a:r>
          </a:p>
          <a:p>
            <a:pPr eaLnBrk="1" hangingPunct="1">
              <a:buNone/>
            </a:pPr>
            <a:r>
              <a:rPr lang="en-US" sz="2800" dirty="0" smtClean="0"/>
              <a:t>int[,] a=new int[4,4] ;</a:t>
            </a:r>
          </a:p>
        </p:txBody>
      </p:sp>
      <p:sp>
        <p:nvSpPr>
          <p:cNvPr id="69634" name="Rectangle 2"/>
          <p:cNvSpPr>
            <a:spLocks noGrp="1" noChangeArrowheads="1"/>
          </p:cNvSpPr>
          <p:nvPr>
            <p:ph type="title"/>
          </p:nvPr>
        </p:nvSpPr>
        <p:spPr>
          <a:xfrm>
            <a:off x="476727" y="3"/>
            <a:ext cx="8581073" cy="920855"/>
          </a:xfrm>
        </p:spPr>
        <p:txBody>
          <a:bodyPr/>
          <a:lstStyle/>
          <a:p>
            <a:pPr>
              <a:defRPr/>
            </a:pPr>
            <a:r>
              <a:rPr lang="en-US" dirty="0" smtClean="0"/>
              <a:t>Two Dimensional Array</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597" y="-46432"/>
            <a:ext cx="1524000" cy="1531551"/>
          </a:xfrm>
          <a:prstGeom prst="rect">
            <a:avLst/>
          </a:prstGeom>
        </p:spPr>
      </p:pic>
      <p:sp>
        <p:nvSpPr>
          <p:cNvPr id="2" name="Content Placeholder 1"/>
          <p:cNvSpPr>
            <a:spLocks noGrp="1"/>
          </p:cNvSpPr>
          <p:nvPr>
            <p:ph idx="1"/>
          </p:nvPr>
        </p:nvSpPr>
        <p:spPr>
          <a:xfrm>
            <a:off x="728662" y="2928937"/>
            <a:ext cx="8581073" cy="4972273"/>
          </a:xfrm>
        </p:spPr>
        <p:txBody>
          <a:bodyPr>
            <a:normAutofit/>
          </a:bodyPr>
          <a:lstStyle/>
          <a:p>
            <a:pPr marL="0" indent="0" algn="ctr">
              <a:buNone/>
            </a:pPr>
            <a:r>
              <a:rPr lang="en-US" sz="4800" dirty="0" smtClean="0"/>
              <a:t>Thank You.</a:t>
            </a:r>
            <a:endParaRPr lang="en-US" sz="4800" dirty="0"/>
          </a:p>
        </p:txBody>
      </p:sp>
    </p:spTree>
    <p:extLst>
      <p:ext uri="{BB962C8B-B14F-4D97-AF65-F5344CB8AC3E}">
        <p14:creationId xmlns:p14="http://schemas.microsoft.com/office/powerpoint/2010/main" val="54442053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476730" y="1423141"/>
            <a:ext cx="8581073" cy="5692563"/>
          </a:xfrm>
        </p:spPr>
        <p:txBody>
          <a:bodyPr>
            <a:normAutofit fontScale="92500" lnSpcReduction="20000"/>
          </a:bodyPr>
          <a:lstStyle/>
          <a:p>
            <a:pPr eaLnBrk="1" hangingPunct="1"/>
            <a:r>
              <a:rPr lang="en-US" dirty="0" smtClean="0"/>
              <a:t>Object are basic real time entity in an object oriented.</a:t>
            </a:r>
          </a:p>
          <a:p>
            <a:pPr eaLnBrk="1" hangingPunct="1"/>
            <a:r>
              <a:rPr lang="en-US" dirty="0" smtClean="0"/>
              <a:t>Object is anything that really exist the world.</a:t>
            </a:r>
          </a:p>
          <a:p>
            <a:pPr eaLnBrk="1" hangingPunct="1"/>
            <a:r>
              <a:rPr lang="en-US" dirty="0" smtClean="0"/>
              <a:t>It is a instance of classes.</a:t>
            </a:r>
          </a:p>
          <a:p>
            <a:pPr eaLnBrk="1" hangingPunct="1"/>
            <a:r>
              <a:rPr lang="en-US" dirty="0" smtClean="0"/>
              <a:t>Also take up space in the memory</a:t>
            </a:r>
          </a:p>
          <a:p>
            <a:pPr eaLnBrk="1" hangingPunct="1"/>
            <a:r>
              <a:rPr lang="en-US" dirty="0" smtClean="0"/>
              <a:t>Object interact  by sending message</a:t>
            </a:r>
          </a:p>
          <a:p>
            <a:pPr eaLnBrk="1" hangingPunct="1">
              <a:buNone/>
            </a:pPr>
            <a:r>
              <a:rPr lang="en-US" dirty="0" smtClean="0">
                <a:solidFill>
                  <a:srgbClr val="FF0000"/>
                </a:solidFill>
              </a:rPr>
              <a:t>Syntax:</a:t>
            </a:r>
          </a:p>
          <a:p>
            <a:pPr eaLnBrk="1" hangingPunct="1">
              <a:buNone/>
            </a:pPr>
            <a:r>
              <a:rPr lang="en-US" dirty="0" smtClean="0"/>
              <a:t>classname &lt;objectname&gt;=new constructorname();</a:t>
            </a:r>
          </a:p>
          <a:p>
            <a:pPr eaLnBrk="1" hangingPunct="1"/>
            <a:endParaRPr lang="en-US" dirty="0" smtClean="0"/>
          </a:p>
          <a:p>
            <a:pPr eaLnBrk="1" hangingPunct="1"/>
            <a:endParaRPr lang="en-US" dirty="0" smtClean="0"/>
          </a:p>
          <a:p>
            <a:pPr eaLnBrk="1" hangingPunct="1">
              <a:buFontTx/>
              <a:buNone/>
            </a:pPr>
            <a:r>
              <a:rPr lang="en-US" b="1" dirty="0" smtClean="0"/>
              <a:t>Example:</a:t>
            </a:r>
          </a:p>
          <a:p>
            <a:pPr eaLnBrk="1" hangingPunct="1">
              <a:buFontTx/>
              <a:buNone/>
            </a:pPr>
            <a:r>
              <a:rPr lang="en-US" dirty="0" smtClean="0"/>
              <a:t>                wood , blueprint, place person, bank a/c</a:t>
            </a:r>
          </a:p>
        </p:txBody>
      </p:sp>
      <p:sp>
        <p:nvSpPr>
          <p:cNvPr id="71682" name="Rectangle 2"/>
          <p:cNvSpPr>
            <a:spLocks noGrp="1" noChangeArrowheads="1"/>
          </p:cNvSpPr>
          <p:nvPr>
            <p:ph type="title"/>
          </p:nvPr>
        </p:nvSpPr>
        <p:spPr/>
        <p:txBody>
          <a:bodyPr/>
          <a:lstStyle/>
          <a:p>
            <a:pPr>
              <a:defRPr/>
            </a:pPr>
            <a:r>
              <a:rPr lang="en-US" dirty="0"/>
              <a:t>Object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062" y="185737"/>
            <a:ext cx="1524000" cy="1531551"/>
          </a:xfrm>
          <a:prstGeom prst="rect">
            <a:avLst/>
          </a:prstGeo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620" y="109537"/>
            <a:ext cx="5060633" cy="6940361"/>
          </a:xfrm>
          <a:prstGeom prst="rect">
            <a:avLst/>
          </a:prstGeom>
        </p:spPr>
        <p:txBody>
          <a:bodyPr wrap="square">
            <a:spAutoFit/>
          </a:bodyPr>
          <a:lstStyle/>
          <a:p>
            <a:endParaRPr lang="en-US" sz="1500" b="1" dirty="0" smtClean="0">
              <a:latin typeface="Times New Roman" pitchFamily="18" charset="0"/>
              <a:cs typeface="Times New Roman" pitchFamily="18" charset="0"/>
            </a:endParaRPr>
          </a:p>
          <a:p>
            <a:r>
              <a:rPr lang="en-US" sz="1500" b="1" dirty="0" smtClean="0">
                <a:latin typeface="Times New Roman" pitchFamily="18" charset="0"/>
                <a:cs typeface="Times New Roman" pitchFamily="18" charset="0"/>
              </a:rPr>
              <a:t>Example Program for Class ad object</a:t>
            </a:r>
          </a:p>
          <a:p>
            <a:r>
              <a:rPr lang="en-US" sz="15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import java.lang.*;</a:t>
            </a:r>
          </a:p>
          <a:p>
            <a:r>
              <a:rPr lang="en-US" sz="1600" dirty="0">
                <a:latin typeface="Times New Roman" pitchFamily="18" charset="0"/>
                <a:cs typeface="Times New Roman" pitchFamily="18" charset="0"/>
              </a:rPr>
              <a:t>import java.io.*;</a:t>
            </a:r>
          </a:p>
          <a:p>
            <a:r>
              <a:rPr lang="en-US" sz="1600" b="1" dirty="0">
                <a:latin typeface="Times New Roman" pitchFamily="18" charset="0"/>
                <a:cs typeface="Times New Roman" pitchFamily="18" charset="0"/>
              </a:rPr>
              <a:t>class student</a:t>
            </a:r>
          </a:p>
          <a:p>
            <a:r>
              <a:rPr lang="en-US" sz="1600" dirty="0">
                <a:latin typeface="Times New Roman" pitchFamily="18" charset="0"/>
                <a:cs typeface="Times New Roman" pitchFamily="18" charset="0"/>
              </a:rPr>
              <a:t>{</a:t>
            </a:r>
          </a:p>
          <a:p>
            <a:r>
              <a:rPr lang="en-US" sz="1600" dirty="0">
                <a:latin typeface="Times New Roman" pitchFamily="18" charset="0"/>
                <a:cs typeface="Times New Roman" pitchFamily="18" charset="0"/>
              </a:rPr>
              <a:t>	String name;</a:t>
            </a:r>
          </a:p>
          <a:p>
            <a:r>
              <a:rPr lang="en-US" sz="1600" dirty="0">
                <a:latin typeface="Times New Roman" pitchFamily="18" charset="0"/>
                <a:cs typeface="Times New Roman" pitchFamily="18" charset="0"/>
              </a:rPr>
              <a:t>	int roll_no;</a:t>
            </a:r>
          </a:p>
          <a:p>
            <a:r>
              <a:rPr lang="en-US" sz="1600" dirty="0">
                <a:latin typeface="Times New Roman" pitchFamily="18" charset="0"/>
                <a:cs typeface="Times New Roman" pitchFamily="18" charset="0"/>
              </a:rPr>
              <a:t>	int sub1,sub2;</a:t>
            </a:r>
          </a:p>
          <a:p>
            <a:r>
              <a:rPr lang="en-US" sz="1600" dirty="0">
                <a:latin typeface="Times New Roman" pitchFamily="18" charset="0"/>
                <a:cs typeface="Times New Roman" pitchFamily="18" charset="0"/>
              </a:rPr>
              <a:t>	int total;</a:t>
            </a:r>
          </a:p>
          <a:p>
            <a:r>
              <a:rPr lang="en-US" sz="1600" dirty="0">
                <a:latin typeface="Times New Roman" pitchFamily="18" charset="0"/>
                <a:cs typeface="Times New Roman" pitchFamily="18" charset="0"/>
              </a:rPr>
              <a:t>	float per</a:t>
            </a:r>
            <a:r>
              <a:rPr lang="en-US" sz="1600" dirty="0" smtClean="0">
                <a:latin typeface="Times New Roman" pitchFamily="18" charset="0"/>
                <a:cs typeface="Times New Roman" pitchFamily="18" charset="0"/>
              </a:rPr>
              <a:t>;</a:t>
            </a:r>
          </a:p>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	</a:t>
            </a:r>
            <a:r>
              <a:rPr lang="en-US" sz="1600" b="1" dirty="0">
                <a:latin typeface="Times New Roman" pitchFamily="18" charset="0"/>
                <a:cs typeface="Times New Roman" pitchFamily="18" charset="0"/>
              </a:rPr>
              <a:t>void getdata() throws IOException</a:t>
            </a:r>
          </a:p>
          <a:p>
            <a:r>
              <a:rPr lang="en-US" sz="1600" dirty="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BufferedReader </a:t>
            </a:r>
            <a:r>
              <a:rPr lang="en-US" sz="1600" dirty="0">
                <a:latin typeface="Times New Roman" pitchFamily="18" charset="0"/>
                <a:cs typeface="Times New Roman" pitchFamily="18" charset="0"/>
              </a:rPr>
              <a:t>br = new BufferedReader(new InputStreamReader(System.in));</a:t>
            </a:r>
          </a:p>
          <a:p>
            <a:r>
              <a:rPr lang="en-US" sz="1600" dirty="0" smtClean="0">
                <a:latin typeface="Times New Roman" pitchFamily="18" charset="0"/>
                <a:cs typeface="Times New Roman" pitchFamily="18" charset="0"/>
              </a:rPr>
              <a:t>System.out.println </a:t>
            </a:r>
            <a:r>
              <a:rPr lang="en-US" sz="1600" dirty="0">
                <a:latin typeface="Times New Roman" pitchFamily="18" charset="0"/>
                <a:cs typeface="Times New Roman" pitchFamily="18" charset="0"/>
              </a:rPr>
              <a:t>("Enter Name of Student");</a:t>
            </a:r>
          </a:p>
          <a:p>
            <a:r>
              <a:rPr lang="en-US" sz="1600" dirty="0" smtClean="0">
                <a:latin typeface="Times New Roman" pitchFamily="18" charset="0"/>
                <a:cs typeface="Times New Roman" pitchFamily="18" charset="0"/>
              </a:rPr>
              <a:t>name </a:t>
            </a:r>
            <a:r>
              <a:rPr lang="en-US" sz="1600" dirty="0">
                <a:latin typeface="Times New Roman" pitchFamily="18" charset="0"/>
                <a:cs typeface="Times New Roman" pitchFamily="18" charset="0"/>
              </a:rPr>
              <a:t>= br.readLine();</a:t>
            </a:r>
          </a:p>
          <a:p>
            <a:r>
              <a:rPr lang="en-US" sz="1600" dirty="0" smtClean="0">
                <a:latin typeface="Times New Roman" pitchFamily="18" charset="0"/>
                <a:cs typeface="Times New Roman" pitchFamily="18" charset="0"/>
              </a:rPr>
              <a:t>System.out.println </a:t>
            </a:r>
            <a:r>
              <a:rPr lang="en-US" sz="1600" dirty="0">
                <a:latin typeface="Times New Roman" pitchFamily="18" charset="0"/>
                <a:cs typeface="Times New Roman" pitchFamily="18" charset="0"/>
              </a:rPr>
              <a:t>("Enter Roll No. of Student");</a:t>
            </a:r>
          </a:p>
          <a:p>
            <a:r>
              <a:rPr lang="en-US" sz="1600" dirty="0" smtClean="0">
                <a:latin typeface="Times New Roman" pitchFamily="18" charset="0"/>
                <a:cs typeface="Times New Roman" pitchFamily="18" charset="0"/>
              </a:rPr>
              <a:t>roll_no </a:t>
            </a:r>
            <a:r>
              <a:rPr lang="en-US" sz="1600" dirty="0">
                <a:latin typeface="Times New Roman" pitchFamily="18" charset="0"/>
                <a:cs typeface="Times New Roman" pitchFamily="18" charset="0"/>
              </a:rPr>
              <a:t>= Integer.parseInt(br.readLine());</a:t>
            </a:r>
          </a:p>
          <a:p>
            <a:r>
              <a:rPr lang="en-US" sz="1600" dirty="0" smtClean="0">
                <a:latin typeface="Times New Roman" pitchFamily="18" charset="0"/>
                <a:cs typeface="Times New Roman" pitchFamily="18" charset="0"/>
              </a:rPr>
              <a:t>System.out.println </a:t>
            </a:r>
            <a:r>
              <a:rPr lang="en-US" sz="1600" dirty="0">
                <a:latin typeface="Times New Roman" pitchFamily="18" charset="0"/>
                <a:cs typeface="Times New Roman" pitchFamily="18" charset="0"/>
              </a:rPr>
              <a:t>("Enter marks out of 100 of 1st subject");</a:t>
            </a:r>
          </a:p>
          <a:p>
            <a:r>
              <a:rPr lang="en-US" sz="1600" dirty="0" smtClean="0">
                <a:latin typeface="Times New Roman" pitchFamily="18" charset="0"/>
                <a:cs typeface="Times New Roman" pitchFamily="18" charset="0"/>
              </a:rPr>
              <a:t>sub1 </a:t>
            </a:r>
            <a:r>
              <a:rPr lang="en-US" sz="1600" dirty="0">
                <a:latin typeface="Times New Roman" pitchFamily="18" charset="0"/>
                <a:cs typeface="Times New Roman" pitchFamily="18" charset="0"/>
              </a:rPr>
              <a:t>= Integer.parseInt(br.readLine());</a:t>
            </a:r>
          </a:p>
          <a:p>
            <a:r>
              <a:rPr lang="en-US" sz="1600" dirty="0" smtClean="0">
                <a:latin typeface="Times New Roman" pitchFamily="18" charset="0"/>
                <a:cs typeface="Times New Roman" pitchFamily="18" charset="0"/>
              </a:rPr>
              <a:t>System.out.println </a:t>
            </a:r>
            <a:r>
              <a:rPr lang="en-US" sz="1600" dirty="0">
                <a:latin typeface="Times New Roman" pitchFamily="18" charset="0"/>
                <a:cs typeface="Times New Roman" pitchFamily="18" charset="0"/>
              </a:rPr>
              <a:t>("Enter marks out of 100 of 2nd subject");</a:t>
            </a:r>
          </a:p>
          <a:p>
            <a:r>
              <a:rPr lang="en-US" sz="1600" dirty="0" smtClean="0">
                <a:latin typeface="Times New Roman" pitchFamily="18" charset="0"/>
                <a:cs typeface="Times New Roman" pitchFamily="18" charset="0"/>
              </a:rPr>
              <a:t>sub2 </a:t>
            </a:r>
            <a:r>
              <a:rPr lang="en-US" sz="1600" dirty="0">
                <a:latin typeface="Times New Roman" pitchFamily="18" charset="0"/>
                <a:cs typeface="Times New Roman" pitchFamily="18" charset="0"/>
              </a:rPr>
              <a:t>= Integer.parseInt(br.readLine());</a:t>
            </a:r>
          </a:p>
          <a:p>
            <a:r>
              <a:rPr lang="en-US" sz="1600" dirty="0">
                <a:latin typeface="Times New Roman" pitchFamily="18" charset="0"/>
                <a:cs typeface="Times New Roman" pitchFamily="18" charset="0"/>
              </a:rPr>
              <a:t>	}</a:t>
            </a:r>
          </a:p>
          <a:p>
            <a:endParaRPr lang="en-US" sz="1500" dirty="0" smtClean="0">
              <a:latin typeface="Times New Roman" pitchFamily="18" charset="0"/>
              <a:cs typeface="Times New Roman" pitchFamily="18" charset="0"/>
            </a:endParaRPr>
          </a:p>
        </p:txBody>
      </p:sp>
      <p:sp>
        <p:nvSpPr>
          <p:cNvPr id="4" name="Rectangle 3"/>
          <p:cNvSpPr/>
          <p:nvPr/>
        </p:nvSpPr>
        <p:spPr>
          <a:xfrm>
            <a:off x="4614862" y="338137"/>
            <a:ext cx="4620578" cy="7017306"/>
          </a:xfrm>
          <a:prstGeom prst="rect">
            <a:avLst/>
          </a:prstGeom>
        </p:spPr>
        <p:txBody>
          <a:bodyPr wrap="square">
            <a:spAutoFit/>
          </a:bodyPr>
          <a:lstStyle/>
          <a:p>
            <a:r>
              <a:rPr lang="en-US" dirty="0" smtClean="0"/>
              <a:t>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  </a:t>
            </a:r>
            <a:r>
              <a:rPr lang="en-US" sz="1600" b="1" dirty="0">
                <a:latin typeface="Times New Roman" pitchFamily="18" charset="0"/>
                <a:cs typeface="Times New Roman" pitchFamily="18" charset="0"/>
              </a:rPr>
              <a:t>void calculate</a:t>
            </a:r>
            <a:r>
              <a:rPr lang="en-US" sz="1600" b="1" dirty="0" smtClean="0">
                <a:latin typeface="Times New Roman" pitchFamily="18" charset="0"/>
                <a:cs typeface="Times New Roman" pitchFamily="18" charset="0"/>
              </a:rPr>
              <a:t>()</a:t>
            </a:r>
          </a:p>
          <a:p>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r>
              <a:rPr lang="en-US" sz="1600" dirty="0" smtClean="0">
                <a:latin typeface="Times New Roman" pitchFamily="18" charset="0"/>
                <a:cs typeface="Times New Roman" pitchFamily="18" charset="0"/>
              </a:rPr>
              <a:t>total=sub1+sub2</a:t>
            </a:r>
            <a:r>
              <a:rPr lang="en-US" sz="1600" dirty="0">
                <a:latin typeface="Times New Roman" pitchFamily="18" charset="0"/>
                <a:cs typeface="Times New Roman" pitchFamily="18" charset="0"/>
              </a:rPr>
              <a:t>;</a:t>
            </a:r>
          </a:p>
          <a:p>
            <a:r>
              <a:rPr lang="en-US" sz="1600" dirty="0" smtClean="0">
                <a:latin typeface="Times New Roman" pitchFamily="18" charset="0"/>
                <a:cs typeface="Times New Roman" pitchFamily="18" charset="0"/>
              </a:rPr>
              <a:t>per</a:t>
            </a:r>
            <a:r>
              <a:rPr lang="en-US" sz="1600" dirty="0">
                <a:latin typeface="Times New Roman" pitchFamily="18" charset="0"/>
                <a:cs typeface="Times New Roman" pitchFamily="18" charset="0"/>
              </a:rPr>
              <a:t>=(total*100)/200;</a:t>
            </a:r>
          </a:p>
          <a:p>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void </a:t>
            </a:r>
            <a:r>
              <a:rPr lang="en-US" sz="1600" b="1" dirty="0">
                <a:latin typeface="Times New Roman" pitchFamily="18" charset="0"/>
                <a:cs typeface="Times New Roman" pitchFamily="18" charset="0"/>
              </a:rPr>
              <a:t>show()</a:t>
            </a:r>
          </a:p>
          <a:p>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r>
              <a:rPr lang="en-US" sz="1600" dirty="0" smtClean="0">
                <a:latin typeface="Times New Roman" pitchFamily="18" charset="0"/>
                <a:cs typeface="Times New Roman" pitchFamily="18" charset="0"/>
              </a:rPr>
              <a:t>System.out.println </a:t>
            </a:r>
            <a:r>
              <a:rPr lang="en-US" sz="1600" dirty="0">
                <a:latin typeface="Times New Roman" pitchFamily="18" charset="0"/>
                <a:cs typeface="Times New Roman" pitchFamily="18" charset="0"/>
              </a:rPr>
              <a:t>("Roll No. = "+roll_no);</a:t>
            </a:r>
          </a:p>
          <a:p>
            <a:r>
              <a:rPr lang="en-US" sz="1600" dirty="0" smtClean="0">
                <a:latin typeface="Times New Roman" pitchFamily="18" charset="0"/>
                <a:cs typeface="Times New Roman" pitchFamily="18" charset="0"/>
              </a:rPr>
              <a:t>System.out.println </a:t>
            </a:r>
            <a:r>
              <a:rPr lang="en-US" sz="1600" dirty="0">
                <a:latin typeface="Times New Roman" pitchFamily="18" charset="0"/>
                <a:cs typeface="Times New Roman" pitchFamily="18" charset="0"/>
              </a:rPr>
              <a:t>("Name = "+name);</a:t>
            </a:r>
          </a:p>
          <a:p>
            <a:r>
              <a:rPr lang="en-US" sz="1600" dirty="0" smtClean="0">
                <a:latin typeface="Times New Roman" pitchFamily="18" charset="0"/>
                <a:cs typeface="Times New Roman" pitchFamily="18" charset="0"/>
              </a:rPr>
              <a:t>System.out.println </a:t>
            </a:r>
            <a:r>
              <a:rPr lang="en-US" sz="1600" dirty="0">
                <a:latin typeface="Times New Roman" pitchFamily="18" charset="0"/>
                <a:cs typeface="Times New Roman" pitchFamily="18" charset="0"/>
              </a:rPr>
              <a:t>("Marks of 1st Subject = "+sub1);</a:t>
            </a:r>
          </a:p>
          <a:p>
            <a:r>
              <a:rPr lang="en-US" sz="1600" dirty="0" smtClean="0">
                <a:latin typeface="Times New Roman" pitchFamily="18" charset="0"/>
                <a:cs typeface="Times New Roman" pitchFamily="18" charset="0"/>
              </a:rPr>
              <a:t>System.out.println </a:t>
            </a:r>
            <a:r>
              <a:rPr lang="en-US" sz="1600" dirty="0">
                <a:latin typeface="Times New Roman" pitchFamily="18" charset="0"/>
                <a:cs typeface="Times New Roman" pitchFamily="18" charset="0"/>
              </a:rPr>
              <a:t>("Marks of 2nd Subject = "+sub2);</a:t>
            </a:r>
          </a:p>
          <a:p>
            <a:r>
              <a:rPr lang="en-US" sz="1600" dirty="0" smtClean="0">
                <a:latin typeface="Times New Roman" pitchFamily="18" charset="0"/>
                <a:cs typeface="Times New Roman" pitchFamily="18" charset="0"/>
              </a:rPr>
              <a:t>System.out.println </a:t>
            </a:r>
            <a:r>
              <a:rPr lang="en-US" sz="1600" dirty="0">
                <a:latin typeface="Times New Roman" pitchFamily="18" charset="0"/>
                <a:cs typeface="Times New Roman" pitchFamily="18" charset="0"/>
              </a:rPr>
              <a:t>("Total Marks = "+total);</a:t>
            </a:r>
          </a:p>
          <a:p>
            <a:r>
              <a:rPr lang="en-US" sz="1600" dirty="0" smtClean="0">
                <a:latin typeface="Times New Roman" pitchFamily="18" charset="0"/>
                <a:cs typeface="Times New Roman" pitchFamily="18" charset="0"/>
              </a:rPr>
              <a:t>System.out.println </a:t>
            </a:r>
            <a:r>
              <a:rPr lang="en-US" sz="1600" dirty="0">
                <a:latin typeface="Times New Roman" pitchFamily="18" charset="0"/>
                <a:cs typeface="Times New Roman" pitchFamily="18" charset="0"/>
              </a:rPr>
              <a:t>("Percentage = "+per+"%");</a:t>
            </a:r>
          </a:p>
          <a:p>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r>
              <a:rPr lang="en-US" sz="1600" dirty="0" smtClean="0">
                <a:latin typeface="Times New Roman" pitchFamily="18" charset="0"/>
                <a:cs typeface="Times New Roman" pitchFamily="18" charset="0"/>
              </a:rPr>
              <a:t>}</a:t>
            </a:r>
          </a:p>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class q2student</a:t>
            </a:r>
          </a:p>
          <a:p>
            <a:r>
              <a:rPr lang="en-US" sz="1600" dirty="0">
                <a:latin typeface="Times New Roman" pitchFamily="18" charset="0"/>
                <a:cs typeface="Times New Roman" pitchFamily="18" charset="0"/>
              </a:rPr>
              <a:t>{</a:t>
            </a:r>
          </a:p>
          <a:p>
            <a:r>
              <a:rPr lang="en-US" sz="1600" dirty="0">
                <a:latin typeface="Times New Roman" pitchFamily="18" charset="0"/>
                <a:cs typeface="Times New Roman" pitchFamily="18" charset="0"/>
              </a:rPr>
              <a:t>	public static void main(String args[]) throws IOException</a:t>
            </a:r>
          </a:p>
          <a:p>
            <a:r>
              <a:rPr lang="en-US" sz="1600" dirty="0">
                <a:latin typeface="Times New Roman" pitchFamily="18" charset="0"/>
                <a:cs typeface="Times New Roman" pitchFamily="18" charset="0"/>
              </a:rPr>
              <a:t>	{</a:t>
            </a:r>
          </a:p>
          <a:p>
            <a:r>
              <a:rPr lang="en-US" sz="1600" dirty="0">
                <a:latin typeface="Times New Roman" pitchFamily="18" charset="0"/>
                <a:cs typeface="Times New Roman" pitchFamily="18" charset="0"/>
              </a:rPr>
              <a:t>		student s=new student();</a:t>
            </a:r>
          </a:p>
          <a:p>
            <a:r>
              <a:rPr lang="en-US" sz="1600" dirty="0">
                <a:latin typeface="Times New Roman" pitchFamily="18" charset="0"/>
                <a:cs typeface="Times New Roman" pitchFamily="18" charset="0"/>
              </a:rPr>
              <a:t>		s.getdata();</a:t>
            </a:r>
          </a:p>
          <a:p>
            <a:r>
              <a:rPr lang="en-US" sz="1600" dirty="0">
                <a:latin typeface="Times New Roman" pitchFamily="18" charset="0"/>
                <a:cs typeface="Times New Roman" pitchFamily="18" charset="0"/>
              </a:rPr>
              <a:t>		s.calculate();</a:t>
            </a:r>
          </a:p>
          <a:p>
            <a:r>
              <a:rPr lang="en-US" sz="1600" dirty="0">
                <a:latin typeface="Times New Roman" pitchFamily="18" charset="0"/>
                <a:cs typeface="Times New Roman" pitchFamily="18" charset="0"/>
              </a:rPr>
              <a:t>		s.show();</a:t>
            </a:r>
          </a:p>
          <a:p>
            <a:r>
              <a:rPr lang="en-US" sz="1600" dirty="0">
                <a:latin typeface="Times New Roman" pitchFamily="18" charset="0"/>
                <a:cs typeface="Times New Roman" pitchFamily="18" charset="0"/>
              </a:rPr>
              <a:t>	}</a:t>
            </a:r>
          </a:p>
          <a:p>
            <a:r>
              <a:rPr lang="en-US" sz="1600" dirty="0">
                <a:latin typeface="Times New Roman" pitchFamily="18" charset="0"/>
                <a:cs typeface="Times New Roman" pitchFamily="18" charset="0"/>
              </a:rPr>
              <a: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062" y="185737"/>
            <a:ext cx="1524000" cy="153155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idx="1"/>
          </p:nvPr>
        </p:nvSpPr>
        <p:spPr>
          <a:xfrm>
            <a:off x="366713" y="753427"/>
            <a:ext cx="8947785" cy="6362277"/>
          </a:xfrm>
        </p:spPr>
        <p:txBody>
          <a:bodyPr>
            <a:normAutofit/>
          </a:bodyPr>
          <a:lstStyle/>
          <a:p>
            <a:pPr eaLnBrk="1" hangingPunct="1"/>
            <a:r>
              <a:rPr lang="en-US" sz="2000" dirty="0" smtClean="0">
                <a:latin typeface="Times New Roman" pitchFamily="18" charset="0"/>
                <a:cs typeface="Times New Roman" pitchFamily="18" charset="0"/>
              </a:rPr>
              <a:t>The essential details of an object are to be hidden from the user.</a:t>
            </a:r>
          </a:p>
          <a:p>
            <a:pPr eaLnBrk="1" hangingPunct="1"/>
            <a:r>
              <a:rPr lang="en-US" sz="2000" dirty="0" smtClean="0">
                <a:latin typeface="Times New Roman" pitchFamily="18" charset="0"/>
                <a:cs typeface="Times New Roman" pitchFamily="18" charset="0"/>
              </a:rPr>
              <a:t>An access is to be provide only to the essential details of an object.</a:t>
            </a:r>
          </a:p>
          <a:p>
            <a:pPr eaLnBrk="1" hangingPunct="1"/>
            <a:r>
              <a:rPr lang="en-US" sz="2000" dirty="0" smtClean="0">
                <a:latin typeface="Times New Roman" pitchFamily="18" charset="0"/>
                <a:cs typeface="Times New Roman" pitchFamily="18" charset="0"/>
              </a:rPr>
              <a:t>Encapsulation is also called information hiding.</a:t>
            </a:r>
          </a:p>
          <a:p>
            <a:pPr eaLnBrk="1" hangingPunct="1"/>
            <a:r>
              <a:rPr lang="en-US" sz="2000" dirty="0" smtClean="0">
                <a:latin typeface="Times New Roman" pitchFamily="18" charset="0"/>
                <a:cs typeface="Times New Roman" pitchFamily="18" charset="0"/>
              </a:rPr>
              <a:t>Wrapping up of data and method into a single unit(called class) is know as encapsulation</a:t>
            </a:r>
          </a:p>
          <a:p>
            <a:pPr eaLnBrk="1" hangingPunct="1"/>
            <a:r>
              <a:rPr lang="en-US" sz="2000" b="1" u="sng" dirty="0" smtClean="0">
                <a:solidFill>
                  <a:srgbClr val="FF0000"/>
                </a:solidFill>
                <a:latin typeface="Times New Roman" pitchFamily="18" charset="0"/>
                <a:cs typeface="Times New Roman" pitchFamily="18" charset="0"/>
              </a:rPr>
              <a:t>Feature of encapsulation</a:t>
            </a:r>
          </a:p>
          <a:p>
            <a:pPr marL="514350" indent="-514350" eaLnBrk="1" hangingPunct="1">
              <a:buFont typeface="+mj-lt"/>
              <a:buAutoNum type="arabicPeriod"/>
            </a:pPr>
            <a:r>
              <a:rPr lang="en-US" sz="2000" dirty="0" smtClean="0">
                <a:solidFill>
                  <a:srgbClr val="FF0000"/>
                </a:solidFill>
                <a:latin typeface="Times New Roman" pitchFamily="18" charset="0"/>
                <a:cs typeface="Times New Roman" pitchFamily="18" charset="0"/>
              </a:rPr>
              <a:t>Data is not accessed by external function</a:t>
            </a:r>
          </a:p>
          <a:p>
            <a:pPr marL="514350" indent="-514350" eaLnBrk="1" hangingPunct="1">
              <a:buFont typeface="+mj-lt"/>
              <a:buAutoNum type="arabicPeriod"/>
            </a:pPr>
            <a:r>
              <a:rPr lang="en-US" sz="2000" dirty="0" smtClean="0">
                <a:solidFill>
                  <a:srgbClr val="FF0000"/>
                </a:solidFill>
                <a:latin typeface="Times New Roman" pitchFamily="18" charset="0"/>
                <a:cs typeface="Times New Roman" pitchFamily="18" charset="0"/>
              </a:rPr>
              <a:t>It provides path between data and program this insulation of data from direct access by the program is called data hiding or information hiding</a:t>
            </a:r>
          </a:p>
          <a:p>
            <a:pPr marL="514350" indent="-514350" eaLnBrk="1" hangingPunct="1">
              <a:buFont typeface="+mj-lt"/>
              <a:buAutoNum type="arabicPeriod"/>
            </a:pPr>
            <a:r>
              <a:rPr lang="en-US" sz="2000" dirty="0" smtClean="0">
                <a:solidFill>
                  <a:srgbClr val="FF0000"/>
                </a:solidFill>
                <a:latin typeface="Times New Roman" pitchFamily="18" charset="0"/>
                <a:cs typeface="Times New Roman" pitchFamily="18" charset="0"/>
              </a:rPr>
              <a:t>Bind together code &amp; data it manipulates</a:t>
            </a:r>
          </a:p>
          <a:p>
            <a:pPr marL="514350" indent="-514350" eaLnBrk="1" hangingPunct="1">
              <a:buNone/>
            </a:pPr>
            <a:r>
              <a:rPr lang="en-US" sz="2000" b="1" dirty="0" smtClean="0">
                <a:solidFill>
                  <a:srgbClr val="7030A0"/>
                </a:solidFill>
                <a:latin typeface="Times New Roman" pitchFamily="18" charset="0"/>
                <a:cs typeface="Times New Roman" pitchFamily="18" charset="0"/>
              </a:rPr>
              <a:t>Private</a:t>
            </a:r>
            <a:r>
              <a:rPr lang="en-US" sz="2000" dirty="0" smtClean="0">
                <a:solidFill>
                  <a:srgbClr val="7030A0"/>
                </a:solidFill>
                <a:latin typeface="Times New Roman" pitchFamily="18" charset="0"/>
                <a:cs typeface="Times New Roman" pitchFamily="18" charset="0"/>
              </a:rPr>
              <a:t>: Access only with in a class, data member marked private</a:t>
            </a:r>
          </a:p>
          <a:p>
            <a:pPr marL="514350" indent="-514350" eaLnBrk="1" hangingPunct="1">
              <a:buNone/>
            </a:pPr>
            <a:r>
              <a:rPr lang="en-US" sz="2000" b="1" dirty="0" smtClean="0">
                <a:solidFill>
                  <a:srgbClr val="7030A0"/>
                </a:solidFill>
                <a:latin typeface="Times New Roman" pitchFamily="18" charset="0"/>
                <a:cs typeface="Times New Roman" pitchFamily="18" charset="0"/>
              </a:rPr>
              <a:t>Public: </a:t>
            </a:r>
            <a:r>
              <a:rPr lang="en-US" sz="2000" dirty="0" smtClean="0">
                <a:solidFill>
                  <a:srgbClr val="7030A0"/>
                </a:solidFill>
                <a:latin typeface="Times New Roman" pitchFamily="18" charset="0"/>
                <a:cs typeface="Times New Roman" pitchFamily="18" charset="0"/>
              </a:rPr>
              <a:t>Methods usually marked public, private variable through the public methods.</a:t>
            </a:r>
          </a:p>
          <a:p>
            <a:pPr marL="514350" indent="-514350" eaLnBrk="1" hangingPunct="1">
              <a:buNone/>
            </a:pPr>
            <a:endParaRPr lang="en-US" sz="2000" dirty="0" smtClean="0">
              <a:solidFill>
                <a:srgbClr val="7030A0"/>
              </a:solidFill>
              <a:latin typeface="Times New Roman" pitchFamily="18" charset="0"/>
              <a:cs typeface="Times New Roman" pitchFamily="18" charset="0"/>
            </a:endParaRPr>
          </a:p>
          <a:p>
            <a:pPr eaLnBrk="1" hangingPunct="1"/>
            <a:r>
              <a:rPr lang="en-US" sz="2000" b="1" u="sng" dirty="0" smtClean="0">
                <a:latin typeface="Times New Roman" pitchFamily="18" charset="0"/>
                <a:cs typeface="Times New Roman" pitchFamily="18" charset="0"/>
              </a:rPr>
              <a:t>EXAMPLE</a:t>
            </a:r>
            <a:r>
              <a:rPr lang="en-US" sz="2000" b="1"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rPr>
              <a:t>ATM (Any Time Money)</a:t>
            </a:r>
          </a:p>
          <a:p>
            <a:pPr eaLnBrk="1" hangingPunct="1">
              <a:buFontTx/>
              <a:buNone/>
            </a:pPr>
            <a:endParaRPr lang="en-US" sz="2000" dirty="0" smtClean="0">
              <a:latin typeface="Times New Roman" pitchFamily="18" charset="0"/>
              <a:cs typeface="Times New Roman" pitchFamily="18" charset="0"/>
            </a:endParaRPr>
          </a:p>
        </p:txBody>
      </p:sp>
      <p:sp>
        <p:nvSpPr>
          <p:cNvPr id="139266"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smtClean="0">
                <a:solidFill>
                  <a:srgbClr val="7030A0"/>
                </a:solidFill>
              </a:rPr>
              <a:t>Data Encapsulation</a:t>
            </a:r>
            <a:r>
              <a:rPr lang="en-US" sz="4000" dirty="0">
                <a:solidFill>
                  <a:srgbClr val="7030A0"/>
                </a:solidFill>
              </a:rPr>
              <a:t/>
            </a:r>
            <a:br>
              <a:rPr lang="en-US" sz="4000" dirty="0">
                <a:solidFill>
                  <a:srgbClr val="7030A0"/>
                </a:solidFill>
              </a:rPr>
            </a:br>
            <a:endParaRPr lang="en-US" sz="4000" dirty="0">
              <a:solidFill>
                <a:srgbClr val="7030A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062" y="185737"/>
            <a:ext cx="1524000" cy="1531551"/>
          </a:xfrm>
          <a:prstGeom prst="rect">
            <a:avLst/>
          </a:prstGeom>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462" y="185737"/>
            <a:ext cx="5715000" cy="7232749"/>
          </a:xfrm>
          <a:prstGeom prst="rect">
            <a:avLst/>
          </a:prstGeom>
        </p:spPr>
        <p:txBody>
          <a:bodyPr wrap="square">
            <a:spAutoFit/>
          </a:bodyPr>
          <a:lstStyle/>
          <a:p>
            <a:r>
              <a:rPr lang="en-US" sz="1600" b="1" dirty="0" smtClean="0">
                <a:latin typeface="Times New Roman" pitchFamily="18" charset="0"/>
                <a:cs typeface="Times New Roman" pitchFamily="18" charset="0"/>
              </a:rPr>
              <a:t>Example Program for Encapsulation</a:t>
            </a:r>
          </a:p>
          <a:p>
            <a:r>
              <a:rPr lang="en-US" sz="1600" dirty="0">
                <a:latin typeface="Times New Roman" pitchFamily="18" charset="0"/>
                <a:cs typeface="Times New Roman" pitchFamily="18" charset="0"/>
              </a:rPr>
              <a:t>import java.util.*;</a:t>
            </a:r>
          </a:p>
          <a:p>
            <a:r>
              <a:rPr lang="en-US" sz="1600" dirty="0">
                <a:latin typeface="Times New Roman" pitchFamily="18" charset="0"/>
                <a:cs typeface="Times New Roman" pitchFamily="18" charset="0"/>
              </a:rPr>
              <a:t>public class encapTest</a:t>
            </a:r>
          </a:p>
          <a:p>
            <a:r>
              <a:rPr lang="en-US" sz="1600" dirty="0">
                <a:latin typeface="Times New Roman" pitchFamily="18" charset="0"/>
                <a:cs typeface="Times New Roman" pitchFamily="18" charset="0"/>
              </a:rPr>
              <a:t>{</a:t>
            </a:r>
          </a:p>
          <a:p>
            <a:r>
              <a:rPr lang="en-US" sz="1600" b="1" dirty="0">
                <a:latin typeface="Times New Roman" pitchFamily="18" charset="0"/>
                <a:cs typeface="Times New Roman" pitchFamily="18" charset="0"/>
              </a:rPr>
              <a:t>private</a:t>
            </a:r>
            <a:r>
              <a:rPr lang="en-US" sz="1600" dirty="0">
                <a:latin typeface="Times New Roman" pitchFamily="18" charset="0"/>
                <a:cs typeface="Times New Roman" pitchFamily="18" charset="0"/>
              </a:rPr>
              <a:t> String Name;</a:t>
            </a:r>
          </a:p>
          <a:p>
            <a:r>
              <a:rPr lang="en-US" sz="1600" b="1" dirty="0">
                <a:latin typeface="Times New Roman" pitchFamily="18" charset="0"/>
                <a:cs typeface="Times New Roman" pitchFamily="18" charset="0"/>
              </a:rPr>
              <a:t>Private</a:t>
            </a:r>
            <a:r>
              <a:rPr lang="en-US" sz="1600" dirty="0">
                <a:latin typeface="Times New Roman" pitchFamily="18" charset="0"/>
                <a:cs typeface="Times New Roman" pitchFamily="18" charset="0"/>
              </a:rPr>
              <a:t> int age;</a:t>
            </a:r>
          </a:p>
          <a:p>
            <a:r>
              <a:rPr lang="en-US" sz="1600" b="1" dirty="0">
                <a:latin typeface="Times New Roman" pitchFamily="18" charset="0"/>
                <a:cs typeface="Times New Roman" pitchFamily="18" charset="0"/>
              </a:rPr>
              <a:t>public void accept()</a:t>
            </a:r>
          </a:p>
          <a:p>
            <a:r>
              <a:rPr lang="en-US" sz="1600" dirty="0">
                <a:latin typeface="Times New Roman" pitchFamily="18" charset="0"/>
                <a:cs typeface="Times New Roman" pitchFamily="18" charset="0"/>
              </a:rPr>
              <a:t>{</a:t>
            </a:r>
          </a:p>
          <a:p>
            <a:r>
              <a:rPr lang="en-US" sz="1600" dirty="0">
                <a:latin typeface="Times New Roman" pitchFamily="18" charset="0"/>
                <a:cs typeface="Times New Roman" pitchFamily="18" charset="0"/>
              </a:rPr>
              <a:t>Scanner sr=new Scanner(System.in);</a:t>
            </a:r>
          </a:p>
          <a:p>
            <a:r>
              <a:rPr lang="en-US" sz="1600" dirty="0">
                <a:latin typeface="Times New Roman" pitchFamily="18" charset="0"/>
                <a:cs typeface="Times New Roman" pitchFamily="18" charset="0"/>
              </a:rPr>
              <a:t>System.out.println("Enter the Employee Name and Age"):</a:t>
            </a:r>
          </a:p>
          <a:p>
            <a:r>
              <a:rPr lang="en-US" sz="1600" dirty="0">
                <a:latin typeface="Times New Roman" pitchFamily="18" charset="0"/>
                <a:cs typeface="Times New Roman" pitchFamily="18" charset="0"/>
              </a:rPr>
              <a:t>Name=sr.next();</a:t>
            </a:r>
          </a:p>
          <a:p>
            <a:r>
              <a:rPr lang="en-US" sz="1600" dirty="0">
                <a:latin typeface="Times New Roman" pitchFamily="18" charset="0"/>
                <a:cs typeface="Times New Roman" pitchFamily="18" charset="0"/>
              </a:rPr>
              <a:t>age=sr.nextInt();</a:t>
            </a:r>
          </a:p>
          <a:p>
            <a:r>
              <a:rPr lang="en-US" sz="1600" dirty="0">
                <a:latin typeface="Times New Roman" pitchFamily="18" charset="0"/>
                <a:cs typeface="Times New Roman" pitchFamily="18" charset="0"/>
              </a:rPr>
              <a:t>}</a:t>
            </a:r>
          </a:p>
          <a:p>
            <a:r>
              <a:rPr lang="en-US" sz="1600" b="1" dirty="0">
                <a:latin typeface="Times New Roman" pitchFamily="18" charset="0"/>
                <a:cs typeface="Times New Roman" pitchFamily="18" charset="0"/>
              </a:rPr>
              <a:t>public void display()</a:t>
            </a:r>
          </a:p>
          <a:p>
            <a:r>
              <a:rPr lang="en-US" sz="1600" dirty="0">
                <a:latin typeface="Times New Roman" pitchFamily="18" charset="0"/>
                <a:cs typeface="Times New Roman" pitchFamily="18" charset="0"/>
              </a:rPr>
              <a:t>{</a:t>
            </a:r>
          </a:p>
          <a:p>
            <a:r>
              <a:rPr lang="en-US" sz="1600" dirty="0">
                <a:latin typeface="Times New Roman" pitchFamily="18" charset="0"/>
                <a:cs typeface="Times New Roman" pitchFamily="18" charset="0"/>
              </a:rPr>
              <a:t>System.out.println("Employee Details");</a:t>
            </a:r>
          </a:p>
          <a:p>
            <a:r>
              <a:rPr lang="en-US" sz="1600" dirty="0">
                <a:latin typeface="Times New Roman" pitchFamily="18" charset="0"/>
                <a:cs typeface="Times New Roman" pitchFamily="18" charset="0"/>
              </a:rPr>
              <a:t>System.out.println("Employee Name="+Name);</a:t>
            </a:r>
          </a:p>
          <a:p>
            <a:r>
              <a:rPr lang="en-US" sz="1600" dirty="0">
                <a:latin typeface="Times New Roman" pitchFamily="18" charset="0"/>
                <a:cs typeface="Times New Roman" pitchFamily="18" charset="0"/>
              </a:rPr>
              <a:t>System.out.println("Employee age="+age);</a:t>
            </a:r>
          </a:p>
          <a:p>
            <a:r>
              <a:rPr lang="en-US" sz="1600" dirty="0">
                <a:latin typeface="Times New Roman" pitchFamily="18" charset="0"/>
                <a:cs typeface="Times New Roman" pitchFamily="18" charset="0"/>
              </a:rPr>
              <a:t>}</a:t>
            </a:r>
          </a:p>
          <a:p>
            <a:r>
              <a:rPr lang="en-US" sz="1600" dirty="0">
                <a:latin typeface="Times New Roman" pitchFamily="18" charset="0"/>
                <a:cs typeface="Times New Roman" pitchFamily="18" charset="0"/>
              </a:rPr>
              <a:t>}</a:t>
            </a:r>
          </a:p>
          <a:p>
            <a:r>
              <a:rPr lang="en-US" sz="1600" dirty="0">
                <a:latin typeface="Times New Roman" pitchFamily="18" charset="0"/>
                <a:cs typeface="Times New Roman" pitchFamily="18" charset="0"/>
              </a:rPr>
              <a:t>class mainclass</a:t>
            </a:r>
          </a:p>
          <a:p>
            <a:r>
              <a:rPr lang="en-US" sz="1600" dirty="0">
                <a:latin typeface="Times New Roman" pitchFamily="18" charset="0"/>
                <a:cs typeface="Times New Roman" pitchFamily="18" charset="0"/>
              </a:rPr>
              <a:t>{</a:t>
            </a:r>
          </a:p>
          <a:p>
            <a:r>
              <a:rPr lang="en-US" sz="1600" dirty="0">
                <a:latin typeface="Times New Roman" pitchFamily="18" charset="0"/>
                <a:cs typeface="Times New Roman" pitchFamily="18" charset="0"/>
              </a:rPr>
              <a:t>public static void main(String argds[])</a:t>
            </a:r>
          </a:p>
          <a:p>
            <a:r>
              <a:rPr lang="en-US" sz="1600" dirty="0">
                <a:latin typeface="Times New Roman" pitchFamily="18" charset="0"/>
                <a:cs typeface="Times New Roman" pitchFamily="18" charset="0"/>
              </a:rPr>
              <a:t>{</a:t>
            </a:r>
          </a:p>
          <a:p>
            <a:r>
              <a:rPr lang="en-US" sz="1600" dirty="0">
                <a:latin typeface="Times New Roman" pitchFamily="18" charset="0"/>
                <a:cs typeface="Times New Roman" pitchFamily="18" charset="0"/>
              </a:rPr>
              <a:t>encapTest t=new encapTest();</a:t>
            </a:r>
          </a:p>
          <a:p>
            <a:r>
              <a:rPr lang="en-US" sz="1600" dirty="0">
                <a:latin typeface="Times New Roman" pitchFamily="18" charset="0"/>
                <a:cs typeface="Times New Roman" pitchFamily="18" charset="0"/>
              </a:rPr>
              <a:t>t.accept();</a:t>
            </a:r>
          </a:p>
          <a:p>
            <a:r>
              <a:rPr lang="en-US" sz="1600" dirty="0">
                <a:latin typeface="Times New Roman" pitchFamily="18" charset="0"/>
                <a:cs typeface="Times New Roman" pitchFamily="18" charset="0"/>
              </a:rPr>
              <a:t>t.display();</a:t>
            </a:r>
          </a:p>
          <a:p>
            <a:r>
              <a:rPr lang="en-US" sz="1600" dirty="0">
                <a:latin typeface="Times New Roman" pitchFamily="18" charset="0"/>
                <a:cs typeface="Times New Roman" pitchFamily="18" charset="0"/>
              </a:rPr>
              <a:t>}</a:t>
            </a:r>
          </a:p>
          <a:p>
            <a:r>
              <a:rPr lang="en-US" sz="1600" dirty="0">
                <a:latin typeface="Times New Roman" pitchFamily="18" charset="0"/>
                <a:cs typeface="Times New Roman" pitchFamily="18" charset="0"/>
              </a:rPr>
              <a:t>}</a:t>
            </a:r>
            <a:endParaRPr lang="en-US" sz="1600" dirty="0" smtClean="0">
              <a:latin typeface="Times New Roman" pitchFamily="18" charset="0"/>
              <a:cs typeface="Times New Roman" pitchFamily="18" charset="0"/>
            </a:endParaRPr>
          </a:p>
        </p:txBody>
      </p:sp>
      <p:sp>
        <p:nvSpPr>
          <p:cNvPr id="3" name="Rectangle 2"/>
          <p:cNvSpPr/>
          <p:nvPr/>
        </p:nvSpPr>
        <p:spPr>
          <a:xfrm>
            <a:off x="4767262" y="261936"/>
            <a:ext cx="4572000" cy="338554"/>
          </a:xfrm>
          <a:prstGeom prst="rect">
            <a:avLst/>
          </a:prstGeom>
        </p:spPr>
        <p:txBody>
          <a:bodyPr wrap="square">
            <a:spAutoFit/>
          </a:bodyPr>
          <a:lstStyle/>
          <a:p>
            <a:r>
              <a:rPr lang="en-US" sz="1600" dirty="0" smtClean="0">
                <a:latin typeface="Times New Roman" pitchFamily="18" charset="0"/>
                <a:cs typeface="Times New Roman" pitchFamily="18" charset="0"/>
              </a:rPr>
              <a:t>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39062" y="185737"/>
            <a:ext cx="1524000" cy="1531551"/>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idx="1"/>
          </p:nvPr>
        </p:nvSpPr>
        <p:spPr>
          <a:xfrm>
            <a:off x="476729" y="1252537"/>
            <a:ext cx="8581073" cy="6529705"/>
          </a:xfrm>
        </p:spPr>
        <p:txBody>
          <a:bodyPr>
            <a:noAutofit/>
          </a:bodyPr>
          <a:lstStyle/>
          <a:p>
            <a:pPr algn="just" eaLnBrk="1" hangingPunct="1"/>
            <a:r>
              <a:rPr lang="en-US" sz="2400" dirty="0" smtClean="0">
                <a:latin typeface="Times New Roman" pitchFamily="18" charset="0"/>
                <a:cs typeface="Times New Roman" pitchFamily="18" charset="0"/>
              </a:rPr>
              <a:t>Abstraction refers to the essential details of an object that clearly demarcates it from other object.</a:t>
            </a:r>
          </a:p>
          <a:p>
            <a:pPr algn="just" eaLnBrk="1" hangingPunct="1"/>
            <a:r>
              <a:rPr lang="en-US" sz="2400" dirty="0" smtClean="0">
                <a:latin typeface="Times New Roman" pitchFamily="18" charset="0"/>
                <a:cs typeface="Times New Roman" pitchFamily="18" charset="0"/>
              </a:rPr>
              <a:t>The concept of abstraction is implemented in object oriented programming by creating class.</a:t>
            </a:r>
          </a:p>
          <a:p>
            <a:pPr algn="just" eaLnBrk="1" hangingPunct="1"/>
            <a:r>
              <a:rPr lang="en-US" sz="2400" dirty="0" smtClean="0">
                <a:latin typeface="Times New Roman" pitchFamily="18" charset="0"/>
                <a:cs typeface="Times New Roman" pitchFamily="18" charset="0"/>
              </a:rPr>
              <a:t>Abstraction makes only the relevant details of an object visible.</a:t>
            </a:r>
          </a:p>
          <a:p>
            <a:pPr algn="just" eaLnBrk="1" hangingPunct="1"/>
            <a:r>
              <a:rPr lang="en-US" sz="2400" dirty="0" smtClean="0">
                <a:latin typeface="Times New Roman" pitchFamily="18" charset="0"/>
                <a:cs typeface="Times New Roman" pitchFamily="18" charset="0"/>
              </a:rPr>
              <a:t>The  classes use  the concept of data abstraction they are known as abstract data type(ADT).</a:t>
            </a:r>
          </a:p>
          <a:p>
            <a:pPr algn="just" eaLnBrk="1" hangingPunct="1">
              <a:buFontTx/>
              <a:buNone/>
            </a:pPr>
            <a:r>
              <a:rPr lang="en-US" sz="2400" b="1" u="sng" dirty="0" smtClean="0">
                <a:solidFill>
                  <a:srgbClr val="7030A0"/>
                </a:solidFill>
                <a:latin typeface="Times New Roman" pitchFamily="18" charset="0"/>
                <a:cs typeface="Times New Roman" pitchFamily="18" charset="0"/>
              </a:rPr>
              <a:t>Example:</a:t>
            </a:r>
          </a:p>
          <a:p>
            <a:pPr algn="just">
              <a:buFont typeface="Wingdings" pitchFamily="2" charset="2"/>
              <a:buChar char="ü"/>
            </a:pPr>
            <a:r>
              <a:rPr lang="en-US" sz="2400" dirty="0" smtClean="0">
                <a:latin typeface="Times New Roman" pitchFamily="18" charset="0"/>
                <a:cs typeface="Times New Roman" pitchFamily="18" charset="0"/>
              </a:rPr>
              <a:t>The  owner of a car should known how to a drive, he should know  how to use the accelerator pedal to increase or decrease the speed of  the car.</a:t>
            </a:r>
          </a:p>
          <a:p>
            <a:pPr algn="just" eaLnBrk="1" hangingPunct="1">
              <a:buFont typeface="Wingdings" pitchFamily="2" charset="2"/>
              <a:buChar char="ü"/>
            </a:pPr>
            <a:r>
              <a:rPr lang="en-US" sz="2400" dirty="0" smtClean="0">
                <a:latin typeface="Times New Roman" pitchFamily="18" charset="0"/>
                <a:cs typeface="Times New Roman" pitchFamily="18" charset="0"/>
              </a:rPr>
              <a:t>And break pedal to stop the car.</a:t>
            </a:r>
          </a:p>
          <a:p>
            <a:pPr algn="just" eaLnBrk="1" hangingPunct="1">
              <a:buFont typeface="Wingdings" pitchFamily="2" charset="2"/>
              <a:buChar char="ü"/>
            </a:pPr>
            <a:r>
              <a:rPr lang="en-US" sz="2400" dirty="0" smtClean="0">
                <a:latin typeface="Times New Roman" pitchFamily="18" charset="0"/>
                <a:cs typeface="Times New Roman" pitchFamily="18" charset="0"/>
              </a:rPr>
              <a:t>He need not know about other inner component of car, which makes the car to move and stop</a:t>
            </a:r>
          </a:p>
          <a:p>
            <a:pPr algn="just" eaLnBrk="1" hangingPunct="1"/>
            <a:endParaRPr lang="en-US" sz="2400" dirty="0" smtClean="0">
              <a:latin typeface="Times New Roman" pitchFamily="18" charset="0"/>
              <a:cs typeface="Times New Roman" pitchFamily="18" charset="0"/>
            </a:endParaRPr>
          </a:p>
          <a:p>
            <a:pPr algn="just" eaLnBrk="1" hangingPunct="1">
              <a:buFontTx/>
              <a:buNone/>
            </a:pPr>
            <a:endParaRPr lang="en-US" sz="2400" dirty="0" smtClean="0">
              <a:latin typeface="Times New Roman" pitchFamily="18" charset="0"/>
              <a:cs typeface="Times New Roman" pitchFamily="18" charset="0"/>
            </a:endParaRPr>
          </a:p>
        </p:txBody>
      </p:sp>
      <p:sp>
        <p:nvSpPr>
          <p:cNvPr id="143362"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b="1" u="sng" dirty="0" smtClean="0"/>
              <a:t>Data Abstraction</a:t>
            </a:r>
            <a:r>
              <a:rPr lang="en-US" sz="4000" b="1" u="sng" dirty="0"/>
              <a:t/>
            </a:r>
            <a:br>
              <a:rPr lang="en-US" sz="4000" b="1" u="sng" dirty="0"/>
            </a:br>
            <a:endParaRPr lang="en-US" sz="4000" b="1" u="sng"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91462" y="-112630"/>
            <a:ext cx="1524000" cy="1531551"/>
          </a:xfrm>
          <a:prstGeom prst="rect">
            <a:avLst/>
          </a:prstGeom>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a:xfrm>
            <a:off x="576264" y="1557337"/>
            <a:ext cx="8581073" cy="4939136"/>
          </a:xfrm>
        </p:spPr>
        <p:txBody>
          <a:bodyPr/>
          <a:lstStyle/>
          <a:p>
            <a:r>
              <a:rPr lang="en-US" dirty="0" smtClean="0"/>
              <a:t> The abstract classes and abstract methods are declared by using the </a:t>
            </a:r>
            <a:r>
              <a:rPr lang="en-US" b="1" dirty="0" smtClean="0"/>
              <a:t>abstract </a:t>
            </a:r>
            <a:r>
              <a:rPr lang="en-US" dirty="0" smtClean="0"/>
              <a:t>keyword.</a:t>
            </a:r>
          </a:p>
          <a:p>
            <a:r>
              <a:rPr lang="en-US" dirty="0" smtClean="0"/>
              <a:t> cannot create object of an abstract class.</a:t>
            </a:r>
          </a:p>
          <a:p>
            <a:pPr eaLnBrk="1" hangingPunct="1">
              <a:buNone/>
            </a:pPr>
            <a:endParaRPr lang="en-US" dirty="0" smtClean="0"/>
          </a:p>
          <a:p>
            <a:pPr eaLnBrk="1" hangingPunct="1"/>
            <a:r>
              <a:rPr lang="en-US" dirty="0" smtClean="0"/>
              <a:t>Even if one method in a class is abstract, that class itself should be declared as an abstract class.</a:t>
            </a:r>
          </a:p>
          <a:p>
            <a:pPr eaLnBrk="1" hangingPunct="1"/>
            <a:r>
              <a:rPr lang="en-US" dirty="0" smtClean="0"/>
              <a:t>It is </a:t>
            </a:r>
            <a:r>
              <a:rPr lang="en-US" b="1" dirty="0" smtClean="0"/>
              <a:t>mandatory</a:t>
            </a:r>
            <a:r>
              <a:rPr lang="en-US" dirty="0" smtClean="0"/>
              <a:t> to override abstract method in the derived class. </a:t>
            </a:r>
          </a:p>
        </p:txBody>
      </p:sp>
      <p:sp>
        <p:nvSpPr>
          <p:cNvPr id="145410"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b="1" u="sng" dirty="0"/>
              <a:t>Abstract Classes</a:t>
            </a:r>
            <a:r>
              <a:rPr lang="en-US" sz="4000" dirty="0"/>
              <a:t/>
            </a:r>
            <a:br>
              <a:rPr lang="en-US" sz="4000" dirty="0"/>
            </a:br>
            <a:endParaRPr lang="en-US" sz="4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062" y="185737"/>
            <a:ext cx="1524000" cy="1531551"/>
          </a:xfrm>
          <a:prstGeom prst="rect">
            <a:avLst/>
          </a:prstGeom>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494</TotalTime>
  <Words>1616</Words>
  <Application>Microsoft Office PowerPoint</Application>
  <PresentationFormat>Custom</PresentationFormat>
  <Paragraphs>363</Paragraphs>
  <Slides>35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Times New Roman</vt:lpstr>
      <vt:lpstr>Wingdings</vt:lpstr>
      <vt:lpstr>Office Theme</vt:lpstr>
      <vt:lpstr>PowerPoint Presentation</vt:lpstr>
      <vt:lpstr>OOPS CONCEPT: </vt:lpstr>
      <vt:lpstr>Class</vt:lpstr>
      <vt:lpstr>Object</vt:lpstr>
      <vt:lpstr>PowerPoint Presentation</vt:lpstr>
      <vt:lpstr>Data Encapsulation </vt:lpstr>
      <vt:lpstr>PowerPoint Presentation</vt:lpstr>
      <vt:lpstr>Data Abstraction </vt:lpstr>
      <vt:lpstr>Abstract Classes </vt:lpstr>
      <vt:lpstr>PowerPoint Presentation</vt:lpstr>
      <vt:lpstr>PowerPoint Presentation</vt:lpstr>
      <vt:lpstr>Inheritance </vt:lpstr>
      <vt:lpstr>Types of Inheritance </vt:lpstr>
      <vt:lpstr>Single Inheritance</vt:lpstr>
      <vt:lpstr>Multiple Inheritance  </vt:lpstr>
      <vt:lpstr>Multi Level Inheritance</vt:lpstr>
      <vt:lpstr>Hierarchical Inheritance  </vt:lpstr>
      <vt:lpstr>Hybrid Inheritance</vt:lpstr>
      <vt:lpstr>Polymorphism </vt:lpstr>
      <vt:lpstr>Compile time polymorphism</vt:lpstr>
      <vt:lpstr>Runtime polymorphism</vt:lpstr>
      <vt:lpstr>Dynamic binding</vt:lpstr>
      <vt:lpstr>Message Passing</vt:lpstr>
      <vt:lpstr>Feature of OOPS</vt:lpstr>
      <vt:lpstr>Interface</vt:lpstr>
      <vt:lpstr>Constructor</vt:lpstr>
      <vt:lpstr>Types</vt:lpstr>
      <vt:lpstr>1.Default Constructor</vt:lpstr>
      <vt:lpstr>2.Parameterized Constructor  </vt:lpstr>
      <vt:lpstr>3.Copy Constructor  </vt:lpstr>
      <vt:lpstr>4.Static Constructor </vt:lpstr>
      <vt:lpstr>Array</vt:lpstr>
      <vt:lpstr>Single Dimensional Array</vt:lpstr>
      <vt:lpstr>Two Dimensional Array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OOPS CONCEPT: </dc:title>
  <dc:creator>SIMBU</dc:creator>
  <cp:lastModifiedBy>BVOC</cp:lastModifiedBy>
  <cp:revision>83</cp:revision>
  <dcterms:created xsi:type="dcterms:W3CDTF">2014-01-01T09:14:17Z</dcterms:created>
  <dcterms:modified xsi:type="dcterms:W3CDTF">2019-03-20T03:22:22Z</dcterms:modified>
</cp:coreProperties>
</file>